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B5D0D-99AD-4832-B802-51E8FF7EC0B6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DC9-5BDA-4B38-B8C1-90F69E3BB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66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B5D0D-99AD-4832-B802-51E8FF7EC0B6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DC9-5BDA-4B38-B8C1-90F69E3BB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273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B5D0D-99AD-4832-B802-51E8FF7EC0B6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DC9-5BDA-4B38-B8C1-90F69E3BB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115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B5D0D-99AD-4832-B802-51E8FF7EC0B6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DC9-5BDA-4B38-B8C1-90F69E3BB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724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B5D0D-99AD-4832-B802-51E8FF7EC0B6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DC9-5BDA-4B38-B8C1-90F69E3BB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083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B5D0D-99AD-4832-B802-51E8FF7EC0B6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DC9-5BDA-4B38-B8C1-90F69E3BB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529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B5D0D-99AD-4832-B802-51E8FF7EC0B6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DC9-5BDA-4B38-B8C1-90F69E3BB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178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B5D0D-99AD-4832-B802-51E8FF7EC0B6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DC9-5BDA-4B38-B8C1-90F69E3BB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492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B5D0D-99AD-4832-B802-51E8FF7EC0B6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DC9-5BDA-4B38-B8C1-90F69E3BB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865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B5D0D-99AD-4832-B802-51E8FF7EC0B6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DC9-5BDA-4B38-B8C1-90F69E3BB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085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B5D0D-99AD-4832-B802-51E8FF7EC0B6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DC9-5BDA-4B38-B8C1-90F69E3BB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416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B5D0D-99AD-4832-B802-51E8FF7EC0B6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E9DC9-5BDA-4B38-B8C1-90F69E3BB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86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ierce.ctc.edu/about/maps/" TargetMode="External"/><Relationship Id="rId2" Type="http://schemas.openxmlformats.org/officeDocument/2006/relationships/hyperlink" Target="https://www.columbiabasin.edu/Modules/ShowDocument.aspx?documentid=142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b="1" dirty="0"/>
              <a:t>Evacuation Coordinator Training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 dirty="0" smtClean="0"/>
          </a:p>
          <a:p>
            <a:r>
              <a:rPr lang="en-US" altLang="en-US" sz="2800" dirty="0" smtClean="0"/>
              <a:t>2018</a:t>
            </a:r>
            <a:endParaRPr lang="en-US" altLang="en-US" sz="2800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57800"/>
            <a:ext cx="13716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0694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30" t="8594" r="60210" b="5920"/>
          <a:stretch>
            <a:fillRect/>
          </a:stretch>
        </p:blipFill>
        <p:spPr>
          <a:xfrm>
            <a:off x="440094" y="247261"/>
            <a:ext cx="4038600" cy="5211763"/>
          </a:xfrm>
          <a:ln w="2857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5" name="Picture 1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5" t="19707" r="66917" b="29257"/>
          <a:stretch>
            <a:fillRect/>
          </a:stretch>
        </p:blipFill>
        <p:spPr bwMode="auto">
          <a:xfrm>
            <a:off x="2752714" y="2506662"/>
            <a:ext cx="8795287" cy="435133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30" t="8594" r="60210" b="5920"/>
          <a:stretch>
            <a:fillRect/>
          </a:stretch>
        </p:blipFill>
        <p:spPr>
          <a:xfrm>
            <a:off x="76200" y="228600"/>
            <a:ext cx="4038600" cy="5211763"/>
          </a:xfrm>
          <a:ln w="285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8" name="Left Arrow 7"/>
          <p:cNvSpPr/>
          <p:nvPr/>
        </p:nvSpPr>
        <p:spPr>
          <a:xfrm>
            <a:off x="1660849" y="3545633"/>
            <a:ext cx="2915163" cy="475861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357396" y="485191"/>
            <a:ext cx="71906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u="sng" dirty="0"/>
              <a:t>Designated </a:t>
            </a:r>
            <a:r>
              <a:rPr lang="en-US" altLang="en-US" u="sng" dirty="0" smtClean="0"/>
              <a:t>Areas:</a:t>
            </a:r>
            <a:endParaRPr lang="en-US" altLang="en-US" u="sng" dirty="0"/>
          </a:p>
          <a:p>
            <a:r>
              <a:rPr lang="en-US" altLang="en-US" dirty="0" smtClean="0"/>
              <a:t>- </a:t>
            </a:r>
            <a:r>
              <a:rPr lang="en-US" altLang="en-US" dirty="0"/>
              <a:t>Letters and numbers on the spreadsheet correspond to areas on the map with a </a:t>
            </a:r>
            <a:r>
              <a:rPr lang="en-US" altLang="en-US" dirty="0">
                <a:solidFill>
                  <a:srgbClr val="0070C0"/>
                </a:solidFill>
              </a:rPr>
              <a:t>blue perimeter</a:t>
            </a:r>
          </a:p>
          <a:p>
            <a:r>
              <a:rPr lang="en-US" altLang="en-US" dirty="0"/>
              <a:t>- Evacuation coordinators will lead evacuees to the areas assigned to them on the spreadsheet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82" y="5318449"/>
            <a:ext cx="13716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1477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Evacuation Coordinator Duties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defTabSz="337129">
              <a:buNone/>
              <a:defRPr/>
            </a:pPr>
            <a:r>
              <a:rPr lang="en-US" b="1" u="sng" dirty="0"/>
              <a:t>During Evacuation</a:t>
            </a:r>
          </a:p>
          <a:p>
            <a:pPr marL="547835" lvl="1" indent="-210706" defTabSz="337129">
              <a:buFont typeface="Arial" charset="0"/>
              <a:buChar char="–"/>
              <a:defRPr/>
            </a:pPr>
            <a:r>
              <a:rPr lang="en-US" sz="2800" dirty="0"/>
              <a:t>Maintain control and accountability of assigned groups</a:t>
            </a:r>
          </a:p>
          <a:p>
            <a:pPr marL="547835" lvl="1" indent="-210706" defTabSz="337129">
              <a:buFont typeface="Arial" charset="0"/>
              <a:buChar char="–"/>
              <a:defRPr/>
            </a:pPr>
            <a:r>
              <a:rPr lang="en-US" altLang="en-US" sz="2800" dirty="0"/>
              <a:t>Move all personnel a safe distance away from buildings</a:t>
            </a:r>
          </a:p>
          <a:p>
            <a:pPr marL="842823" lvl="2" indent="-168565" defTabSz="337129">
              <a:buFont typeface="Arial" charset="0"/>
              <a:buChar char="•"/>
              <a:defRPr/>
            </a:pPr>
            <a:r>
              <a:rPr lang="en-US" altLang="en-US" sz="2400" dirty="0"/>
              <a:t>As determined by Evacuation Coordinators </a:t>
            </a:r>
          </a:p>
          <a:p>
            <a:pPr marL="842823" lvl="2" indent="-168565" defTabSz="337129">
              <a:buFont typeface="Arial" charset="0"/>
              <a:buChar char="•"/>
              <a:defRPr/>
            </a:pPr>
            <a:r>
              <a:rPr lang="en-US" altLang="en-US" sz="2400" dirty="0"/>
              <a:t>Keep main roadways </a:t>
            </a:r>
            <a:r>
              <a:rPr lang="en-US" altLang="en-US" sz="2400" dirty="0" smtClean="0"/>
              <a:t>clear for emergency vehicles</a:t>
            </a:r>
            <a:endParaRPr lang="en-US" altLang="en-US" sz="2400" dirty="0"/>
          </a:p>
          <a:p>
            <a:pPr marL="842823" lvl="2" indent="-168565" defTabSz="337129">
              <a:buFont typeface="Arial" charset="0"/>
              <a:buChar char="•"/>
              <a:defRPr/>
            </a:pPr>
            <a:r>
              <a:rPr lang="en-US" altLang="en-US" sz="2400" dirty="0"/>
              <a:t>Immediately notify Campus Safety of unauthorized attempts to enter buildings or other safety concerns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41" y="5271796"/>
            <a:ext cx="13716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1883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Evacuation Coordinator Duties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2938" y="1825625"/>
            <a:ext cx="10000861" cy="4351338"/>
          </a:xfrm>
        </p:spPr>
        <p:txBody>
          <a:bodyPr/>
          <a:lstStyle/>
          <a:p>
            <a:pPr marL="0" indent="0" defTabSz="337129">
              <a:buNone/>
              <a:defRPr/>
            </a:pPr>
            <a:r>
              <a:rPr lang="en-US" b="1" u="sng" dirty="0"/>
              <a:t>During Evacuation</a:t>
            </a:r>
          </a:p>
          <a:p>
            <a:pPr marL="547835" lvl="1" indent="-210706" defTabSz="337129">
              <a:buFont typeface="Arial" charset="0"/>
              <a:buChar char="–"/>
              <a:defRPr/>
            </a:pPr>
            <a:r>
              <a:rPr lang="en-US" altLang="en-US" sz="2800" dirty="0"/>
              <a:t> </a:t>
            </a:r>
            <a:r>
              <a:rPr lang="en-US" altLang="en-US" dirty="0"/>
              <a:t>Maintain radio awareness and listen for updates</a:t>
            </a:r>
          </a:p>
          <a:p>
            <a:pPr marL="547835" lvl="1" indent="-210706" defTabSz="337129">
              <a:buFont typeface="Arial" charset="0"/>
              <a:buChar char="–"/>
              <a:defRPr/>
            </a:pPr>
            <a:r>
              <a:rPr lang="en-US" dirty="0"/>
              <a:t> Report status updates to Campus Safety</a:t>
            </a:r>
          </a:p>
          <a:p>
            <a:pPr marL="547835" lvl="1" indent="-210706" defTabSz="337129">
              <a:buFont typeface="Arial" charset="0"/>
              <a:buChar char="–"/>
              <a:defRPr/>
            </a:pPr>
            <a:r>
              <a:rPr lang="en-US" dirty="0"/>
              <a:t> Be prepared to disseminate information as required</a:t>
            </a:r>
          </a:p>
          <a:p>
            <a:pPr marL="547835" lvl="1" indent="-210706" defTabSz="337129">
              <a:buFont typeface="Arial" charset="0"/>
              <a:buChar char="–"/>
              <a:defRPr/>
            </a:pPr>
            <a:r>
              <a:rPr lang="en-US" dirty="0"/>
              <a:t> In case of a real incident transmit the following: </a:t>
            </a:r>
            <a:r>
              <a:rPr lang="en-US" b="1" dirty="0" smtClean="0">
                <a:solidFill>
                  <a:srgbClr val="FF0000"/>
                </a:solidFill>
              </a:rPr>
              <a:t>“Emergency”, </a:t>
            </a:r>
            <a:r>
              <a:rPr lang="en-US" dirty="0"/>
              <a:t>Then transmit your message</a:t>
            </a:r>
          </a:p>
          <a:p>
            <a:pPr marL="547835" lvl="1" indent="-210706" defTabSz="337129">
              <a:buFont typeface="Arial" charset="0"/>
              <a:buChar char="–"/>
              <a:defRPr/>
            </a:pPr>
            <a:r>
              <a:rPr lang="en-US" altLang="en-US" b="1" dirty="0">
                <a:solidFill>
                  <a:prstClr val="black"/>
                </a:solidFill>
              </a:rPr>
              <a:t>Personal Safety</a:t>
            </a:r>
          </a:p>
          <a:p>
            <a:pPr marL="842823" lvl="2" indent="-168565" defTabSz="337129">
              <a:buFont typeface="Arial" charset="0"/>
              <a:buChar char="•"/>
              <a:defRPr/>
            </a:pPr>
            <a:r>
              <a:rPr lang="en-US" altLang="en-US" dirty="0">
                <a:solidFill>
                  <a:prstClr val="black"/>
                </a:solidFill>
              </a:rPr>
              <a:t>Do not argue with non-compliant persons</a:t>
            </a:r>
          </a:p>
          <a:p>
            <a:pPr marL="842823" lvl="2" indent="-168565" defTabSz="337129">
              <a:buFont typeface="Arial" charset="0"/>
              <a:buChar char="•"/>
              <a:defRPr/>
            </a:pPr>
            <a:r>
              <a:rPr lang="en-US" altLang="en-US" dirty="0">
                <a:solidFill>
                  <a:prstClr val="black"/>
                </a:solidFill>
              </a:rPr>
              <a:t>Contact Campus Safety for assistance</a:t>
            </a:r>
          </a:p>
          <a:p>
            <a:pPr marL="842823" lvl="2" indent="-168565" defTabSz="337129">
              <a:buFont typeface="Arial" charset="0"/>
              <a:buChar char="•"/>
              <a:defRPr/>
            </a:pPr>
            <a:r>
              <a:rPr lang="en-US" altLang="en-US" i="1" dirty="0">
                <a:solidFill>
                  <a:srgbClr val="C00000"/>
                </a:solidFill>
              </a:rPr>
              <a:t>Do not put yourself in harms way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21" y="5337110"/>
            <a:ext cx="13716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2202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Evacuation Coordinator Duties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defTabSz="337129">
              <a:buNone/>
              <a:defRPr/>
            </a:pPr>
            <a:r>
              <a:rPr lang="en-US" b="1" u="sng" dirty="0"/>
              <a:t>After Evacuation</a:t>
            </a:r>
          </a:p>
          <a:p>
            <a:pPr marL="547835" lvl="1" indent="-210706" defTabSz="337129">
              <a:buFont typeface="Arial" charset="0"/>
              <a:buChar char="–"/>
              <a:defRPr/>
            </a:pPr>
            <a:r>
              <a:rPr lang="en-US" sz="2800" dirty="0"/>
              <a:t>D</a:t>
            </a:r>
            <a:r>
              <a:rPr lang="en-US" sz="2800" dirty="0" smtClean="0"/>
              <a:t>isseminate </a:t>
            </a:r>
            <a:r>
              <a:rPr lang="en-US" sz="2800" dirty="0"/>
              <a:t>re-call signal: </a:t>
            </a:r>
            <a:r>
              <a:rPr lang="en-US" sz="2800" b="1" dirty="0"/>
              <a:t>“All Clear, All Clear, All Clear”</a:t>
            </a:r>
            <a:r>
              <a:rPr lang="en-US" sz="2800" dirty="0"/>
              <a:t> </a:t>
            </a:r>
            <a:r>
              <a:rPr lang="en-US" sz="2800" dirty="0" smtClean="0"/>
              <a:t>only after Campus Safety has advised to do so</a:t>
            </a:r>
            <a:endParaRPr lang="en-US" sz="2800" dirty="0"/>
          </a:p>
          <a:p>
            <a:pPr marL="547835" lvl="1" indent="-210706" defTabSz="337129">
              <a:buFont typeface="Arial" charset="0"/>
              <a:buChar char="–"/>
              <a:defRPr/>
            </a:pPr>
            <a:r>
              <a:rPr lang="en-US" sz="2800" dirty="0"/>
              <a:t>Facilitate safe re-entry into buildings</a:t>
            </a:r>
          </a:p>
          <a:p>
            <a:pPr marL="547835" lvl="1" indent="-210706" defTabSz="337129">
              <a:buFont typeface="Arial" charset="0"/>
              <a:buChar char="–"/>
              <a:defRPr/>
            </a:pPr>
            <a:r>
              <a:rPr lang="en-US" sz="2800" dirty="0"/>
              <a:t>Take note of evacuation deficiencies and successes</a:t>
            </a:r>
          </a:p>
          <a:p>
            <a:pPr marL="547835" lvl="1" indent="-210706" defTabSz="337129">
              <a:buFont typeface="Arial" charset="0"/>
              <a:buChar char="–"/>
              <a:defRPr/>
            </a:pPr>
            <a:r>
              <a:rPr lang="en-US" sz="2800" dirty="0"/>
              <a:t>Provide feedback to evacuation related questions in the days following the evacuation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243804"/>
            <a:ext cx="13716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1833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b="1" dirty="0">
                <a:ea typeface="ＭＳ Ｐゴシック" panose="020B0600070205080204" pitchFamily="34" charset="-128"/>
              </a:rPr>
              <a:t>District Campus Safety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322" y="1825625"/>
            <a:ext cx="9030477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en-US" dirty="0" smtClean="0"/>
              <a:t>Jeff Schneider, Director</a:t>
            </a:r>
          </a:p>
          <a:p>
            <a:pPr marL="0" indent="0">
              <a:buNone/>
            </a:pPr>
            <a:r>
              <a:rPr lang="en-US" altLang="en-US" dirty="0"/>
              <a:t>	</a:t>
            </a:r>
            <a:r>
              <a:rPr lang="en-US" altLang="en-US" sz="2400" dirty="0" smtClean="0"/>
              <a:t>(253)-964-6221</a:t>
            </a:r>
          </a:p>
          <a:p>
            <a:pPr marL="0" indent="0">
              <a:buNone/>
            </a:pPr>
            <a:endParaRPr lang="en-US" altLang="en-US" dirty="0" smtClean="0"/>
          </a:p>
          <a:p>
            <a:pPr marL="0" indent="0">
              <a:buNone/>
            </a:pPr>
            <a:r>
              <a:rPr lang="en-US" altLang="en-US" dirty="0" smtClean="0"/>
              <a:t>Sgt. Robert Rockey</a:t>
            </a:r>
          </a:p>
          <a:p>
            <a:pPr marL="0" indent="0">
              <a:buNone/>
            </a:pPr>
            <a:r>
              <a:rPr lang="en-US" altLang="en-US" dirty="0" smtClean="0"/>
              <a:t>Fort </a:t>
            </a:r>
            <a:r>
              <a:rPr lang="en-US" altLang="en-US" dirty="0"/>
              <a:t>Steilacoom Campus Safety</a:t>
            </a:r>
            <a:br>
              <a:rPr lang="en-US" altLang="en-US" dirty="0"/>
            </a:br>
            <a:r>
              <a:rPr lang="en-US" altLang="en-US" dirty="0" smtClean="0"/>
              <a:t>	</a:t>
            </a:r>
            <a:r>
              <a:rPr lang="en-US" altLang="en-US" sz="2400" dirty="0" smtClean="0"/>
              <a:t>(</a:t>
            </a:r>
            <a:r>
              <a:rPr lang="en-US" altLang="en-US" sz="2400" dirty="0"/>
              <a:t>253) 964-6751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altLang="en-US" dirty="0" smtClean="0"/>
          </a:p>
          <a:p>
            <a:pPr marL="0" indent="0">
              <a:buNone/>
            </a:pPr>
            <a:r>
              <a:rPr lang="en-US" altLang="en-US" dirty="0" smtClean="0"/>
              <a:t>Sgt. Maureen Rickertsen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/>
              <a:t>Puyallup Campus Safety</a:t>
            </a:r>
            <a:br>
              <a:rPr lang="en-US" altLang="en-US" dirty="0"/>
            </a:br>
            <a:r>
              <a:rPr lang="en-US" altLang="en-US" dirty="0" smtClean="0"/>
              <a:t>	</a:t>
            </a:r>
            <a:r>
              <a:rPr lang="en-US" altLang="en-US" sz="2400" dirty="0" smtClean="0"/>
              <a:t>(</a:t>
            </a:r>
            <a:r>
              <a:rPr lang="en-US" altLang="en-US" sz="2400" dirty="0"/>
              <a:t>253) 840-8481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402424"/>
            <a:ext cx="13716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064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Keep Yourself and Others Safe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9853" y="1978289"/>
            <a:ext cx="6266089" cy="4170407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365102"/>
            <a:ext cx="13716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525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Clery Act Requirement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90" y="5414883"/>
            <a:ext cx="1371600" cy="1371600"/>
          </a:xfrm>
        </p:spPr>
      </p:pic>
      <p:sp>
        <p:nvSpPr>
          <p:cNvPr id="5" name="TextBox 4"/>
          <p:cNvSpPr txBox="1"/>
          <p:nvPr/>
        </p:nvSpPr>
        <p:spPr>
          <a:xfrm>
            <a:off x="1155440" y="2827143"/>
            <a:ext cx="988111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337129"/>
            <a:r>
              <a:rPr lang="en-US" sz="3600" dirty="0">
                <a:solidFill>
                  <a:prstClr val="black"/>
                </a:solidFill>
              </a:rPr>
              <a:t>Clery </a:t>
            </a:r>
            <a:r>
              <a:rPr lang="en-US" sz="3600" dirty="0" smtClean="0">
                <a:solidFill>
                  <a:prstClr val="black"/>
                </a:solidFill>
              </a:rPr>
              <a:t>Act </a:t>
            </a:r>
            <a:r>
              <a:rPr lang="en-US" sz="3600" dirty="0">
                <a:solidFill>
                  <a:prstClr val="black"/>
                </a:solidFill>
              </a:rPr>
              <a:t>requires schools conduct at least one yearly drill to assess and evaluate emergency response and evacuation procedures.  </a:t>
            </a:r>
          </a:p>
        </p:txBody>
      </p:sp>
    </p:spTree>
    <p:extLst>
      <p:ext uri="{BB962C8B-B14F-4D97-AF65-F5344CB8AC3E}">
        <p14:creationId xmlns:p14="http://schemas.microsoft.com/office/powerpoint/2010/main" val="3146119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b="1" dirty="0"/>
              <a:t>Instructions for Evacuees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414882"/>
            <a:ext cx="1371600" cy="1371600"/>
          </a:xfrm>
        </p:spPr>
      </p:pic>
      <p:sp>
        <p:nvSpPr>
          <p:cNvPr id="5" name="TextBox 4"/>
          <p:cNvSpPr txBox="1"/>
          <p:nvPr/>
        </p:nvSpPr>
        <p:spPr>
          <a:xfrm>
            <a:off x="1110343" y="2118049"/>
            <a:ext cx="1058091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2847" indent="-252847" defTabSz="337129">
              <a:buFont typeface="Arial" charset="0"/>
              <a:buChar char="•"/>
              <a:defRPr/>
            </a:pPr>
            <a:r>
              <a:rPr lang="en-US" altLang="en-US" sz="2800" dirty="0"/>
              <a:t>Upon hearing the Fire/Evacuation Alarm</a:t>
            </a:r>
          </a:p>
          <a:p>
            <a:pPr marL="547835" lvl="1" indent="-210706" defTabSz="337129">
              <a:buFont typeface="Arial" charset="0"/>
              <a:buChar char="–"/>
              <a:defRPr/>
            </a:pPr>
            <a:r>
              <a:rPr lang="en-US" altLang="en-US" sz="2400" dirty="0"/>
              <a:t>Grab immediate personal belongings</a:t>
            </a:r>
          </a:p>
          <a:p>
            <a:pPr marL="841522" lvl="2" indent="-210706" defTabSz="337129">
              <a:buFont typeface="Arial" charset="0"/>
              <a:buChar char="–"/>
              <a:defRPr/>
            </a:pPr>
            <a:r>
              <a:rPr lang="en-US" altLang="en-US" sz="2100" dirty="0"/>
              <a:t>coat, jacket, sweater, etc…</a:t>
            </a:r>
          </a:p>
          <a:p>
            <a:pPr marL="841522" lvl="2" indent="-210706" defTabSz="337129">
              <a:buFont typeface="Arial" charset="0"/>
              <a:buChar char="–"/>
              <a:defRPr/>
            </a:pPr>
            <a:r>
              <a:rPr lang="en-US" altLang="en-US" sz="2100" dirty="0"/>
              <a:t>vehicle keys</a:t>
            </a:r>
          </a:p>
          <a:p>
            <a:pPr marL="252847" indent="-252847" defTabSz="337129">
              <a:buFont typeface="Arial" charset="0"/>
              <a:buChar char="•"/>
              <a:defRPr/>
            </a:pPr>
            <a:r>
              <a:rPr lang="en-US" altLang="en-US" sz="2800" dirty="0"/>
              <a:t>Follow Evacuation coordinator or Campus Safety instructions</a:t>
            </a:r>
          </a:p>
          <a:p>
            <a:pPr marL="252847" indent="-252847" defTabSz="337129">
              <a:buFont typeface="Arial" charset="0"/>
              <a:buChar char="•"/>
              <a:defRPr/>
            </a:pPr>
            <a:r>
              <a:rPr lang="en-US" altLang="en-US" sz="2800" dirty="0"/>
              <a:t>Evacuate the building using the nearest </a:t>
            </a:r>
            <a:r>
              <a:rPr lang="en-US" altLang="en-US" sz="2800" i="1" dirty="0" smtClean="0">
                <a:solidFill>
                  <a:srgbClr val="FF0000"/>
                </a:solidFill>
              </a:rPr>
              <a:t>SAFE</a:t>
            </a:r>
            <a:r>
              <a:rPr lang="en-US" altLang="en-US" sz="2800" dirty="0" smtClean="0"/>
              <a:t> exit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739827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b="1" dirty="0">
                <a:solidFill>
                  <a:prstClr val="black"/>
                </a:solidFill>
              </a:rPr>
              <a:t>Instructions for Evacuees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05551"/>
            <a:ext cx="1371600" cy="1371600"/>
          </a:xfrm>
        </p:spPr>
      </p:pic>
      <p:sp>
        <p:nvSpPr>
          <p:cNvPr id="6" name="TextBox 5"/>
          <p:cNvSpPr txBox="1"/>
          <p:nvPr/>
        </p:nvSpPr>
        <p:spPr>
          <a:xfrm>
            <a:off x="685800" y="2397967"/>
            <a:ext cx="1069288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2847" indent="-252847" defTabSz="337129">
              <a:buFont typeface="Arial" charset="0"/>
              <a:buChar char="•"/>
              <a:defRPr/>
            </a:pPr>
            <a:r>
              <a:rPr lang="en-US" altLang="en-US" sz="2800" dirty="0"/>
              <a:t>Move a safe distance away from all buildings (as determined by evacuation coordinators</a:t>
            </a:r>
            <a:r>
              <a:rPr lang="en-US" altLang="en-US" sz="2800" dirty="0" smtClean="0"/>
              <a:t>)</a:t>
            </a:r>
          </a:p>
          <a:p>
            <a:pPr marL="252847" indent="-252847" defTabSz="337129">
              <a:buFont typeface="Arial" charset="0"/>
              <a:buChar char="•"/>
              <a:defRPr/>
            </a:pPr>
            <a:r>
              <a:rPr lang="en-US" altLang="en-US" sz="2800" dirty="0" smtClean="0"/>
              <a:t>Make a lane for arriving emergency vehicles</a:t>
            </a:r>
            <a:endParaRPr lang="en-US" altLang="en-US" sz="2800" dirty="0"/>
          </a:p>
          <a:p>
            <a:pPr marL="252847" indent="-252847" defTabSz="337129">
              <a:buFont typeface="Arial" charset="0"/>
              <a:buChar char="•"/>
              <a:defRPr/>
            </a:pPr>
            <a:r>
              <a:rPr lang="en-US" altLang="en-US" sz="2800" dirty="0"/>
              <a:t>Notify an Evacuation Coordinator or Campus Safety Officer of anyone left in the building or needing </a:t>
            </a:r>
            <a:r>
              <a:rPr lang="en-US" altLang="en-US" sz="2800" dirty="0" smtClean="0"/>
              <a:t>assistance</a:t>
            </a:r>
            <a:endParaRPr lang="en-US" altLang="en-US" sz="2800" dirty="0"/>
          </a:p>
          <a:p>
            <a:pPr marL="252847" indent="-252847" defTabSz="337129">
              <a:buFont typeface="Arial" charset="0"/>
              <a:buChar char="•"/>
              <a:defRPr/>
            </a:pPr>
            <a:r>
              <a:rPr lang="en-US" altLang="en-US" sz="2800" dirty="0">
                <a:solidFill>
                  <a:srgbClr val="C00000"/>
                </a:solidFill>
              </a:rPr>
              <a:t>Be prepared to be outside for a minimum of one hour  </a:t>
            </a:r>
            <a:endParaRPr lang="en-US" altLang="en-US" sz="2800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003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Evacuation Coordinator Duties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defTabSz="337129">
              <a:buNone/>
              <a:defRPr/>
            </a:pPr>
            <a:r>
              <a:rPr lang="en-US" b="1" u="sng" dirty="0" smtClean="0"/>
              <a:t>Pre-Evacuation Preparation</a:t>
            </a:r>
            <a:endParaRPr lang="en-US" b="1" u="sng" dirty="0"/>
          </a:p>
          <a:p>
            <a:pPr marL="547835" lvl="1" indent="-210706" defTabSz="337129">
              <a:buFont typeface="Arial" charset="0"/>
              <a:buChar char="–"/>
              <a:defRPr/>
            </a:pPr>
            <a:r>
              <a:rPr lang="en-US" sz="2800" dirty="0"/>
              <a:t>Know assigned evacuation zones and routes to those zones</a:t>
            </a:r>
          </a:p>
          <a:p>
            <a:pPr marL="547835" lvl="1" indent="-210706" defTabSz="337129">
              <a:buFont typeface="Arial" charset="0"/>
              <a:buChar char="–"/>
              <a:defRPr/>
            </a:pPr>
            <a:r>
              <a:rPr lang="en-US" sz="2800" dirty="0">
                <a:hlinkClick r:id="rId2"/>
              </a:rPr>
              <a:t>Be familiar with evacuation guidelines for persons with disabilities</a:t>
            </a:r>
            <a:endParaRPr lang="en-US" sz="2800" dirty="0"/>
          </a:p>
          <a:p>
            <a:pPr marL="547835" lvl="1" indent="-210706" defTabSz="337129">
              <a:buFont typeface="Arial" charset="0"/>
              <a:buChar char="–"/>
              <a:defRPr/>
            </a:pPr>
            <a:r>
              <a:rPr lang="en-US" sz="2800" dirty="0"/>
              <a:t>Know locations of 1</a:t>
            </a:r>
            <a:r>
              <a:rPr lang="en-US" sz="2800" baseline="30000" dirty="0"/>
              <a:t>st</a:t>
            </a:r>
            <a:r>
              <a:rPr lang="en-US" sz="2800" dirty="0"/>
              <a:t> aid, AED, areas of refuge/ emergency evacuation chairs </a:t>
            </a:r>
          </a:p>
          <a:p>
            <a:pPr marL="916566" lvl="2" indent="-285750" defTabSz="337129">
              <a:defRPr/>
            </a:pPr>
            <a:r>
              <a:rPr lang="en-US" sz="2400" b="1" dirty="0"/>
              <a:t>Note: </a:t>
            </a:r>
            <a:r>
              <a:rPr lang="en-US" sz="2400" dirty="0"/>
              <a:t>Areas of refuge are the same as evacuation chair locations</a:t>
            </a:r>
          </a:p>
          <a:p>
            <a:pPr marL="916566" lvl="2" indent="-285750" defTabSz="337129">
              <a:defRPr/>
            </a:pPr>
            <a:r>
              <a:rPr lang="en-US" sz="2400" u="sng" dirty="0">
                <a:hlinkClick r:id="rId3"/>
              </a:rPr>
              <a:t>All of the above are listed on the campus maps</a:t>
            </a:r>
            <a:endParaRPr lang="en-US" sz="2400" u="sng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309118"/>
            <a:ext cx="13716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647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Evacuation Coordinator Duties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4154" y="1825625"/>
            <a:ext cx="9599645" cy="4351338"/>
          </a:xfrm>
        </p:spPr>
        <p:txBody>
          <a:bodyPr/>
          <a:lstStyle/>
          <a:p>
            <a:pPr marL="0" indent="0" defTabSz="337129">
              <a:buNone/>
              <a:defRPr/>
            </a:pPr>
            <a:r>
              <a:rPr lang="en-US" b="1" u="sng" dirty="0" smtClean="0"/>
              <a:t>Pre-Evacuation Preparation</a:t>
            </a:r>
            <a:endParaRPr lang="en-US" b="1" u="sng" dirty="0"/>
          </a:p>
          <a:p>
            <a:pPr marL="547835" lvl="1" indent="-210706" defTabSz="337129">
              <a:buFont typeface="Arial" charset="0"/>
              <a:buChar char="–"/>
              <a:defRPr/>
            </a:pPr>
            <a:r>
              <a:rPr lang="en-US" sz="2800" dirty="0"/>
              <a:t> Inventory emergency pack </a:t>
            </a:r>
          </a:p>
          <a:p>
            <a:pPr marL="547835" lvl="1" indent="-210706" defTabSz="337129">
              <a:buFont typeface="Arial" charset="0"/>
              <a:buChar char="–"/>
              <a:defRPr/>
            </a:pPr>
            <a:r>
              <a:rPr lang="en-US" sz="2800" dirty="0"/>
              <a:t> Conduct a functions check of the radio</a:t>
            </a:r>
          </a:p>
          <a:p>
            <a:pPr marL="842823" lvl="2" indent="-168565" defTabSz="337129">
              <a:buFont typeface="Arial" charset="0"/>
              <a:buChar char="•"/>
              <a:defRPr/>
            </a:pPr>
            <a:r>
              <a:rPr lang="en-US" sz="2400" dirty="0"/>
              <a:t>Ensure dial is set to correct channel</a:t>
            </a:r>
          </a:p>
          <a:p>
            <a:pPr marL="1180961" lvl="3" indent="-168565" defTabSz="337129">
              <a:buFont typeface="Arial" charset="0"/>
              <a:buChar char="•"/>
              <a:defRPr/>
            </a:pPr>
            <a:r>
              <a:rPr lang="en-US" sz="2100" dirty="0"/>
              <a:t>Fort Steilacoom – </a:t>
            </a:r>
            <a:r>
              <a:rPr lang="en-US" sz="2100" u="sng" dirty="0"/>
              <a:t>Channel 2</a:t>
            </a:r>
          </a:p>
          <a:p>
            <a:pPr marL="1180961" lvl="3" indent="-168565" defTabSz="337129">
              <a:buFont typeface="Arial" charset="0"/>
              <a:buChar char="•"/>
              <a:defRPr/>
            </a:pPr>
            <a:r>
              <a:rPr lang="en-US" sz="2100" dirty="0"/>
              <a:t>Puyallup – </a:t>
            </a:r>
            <a:r>
              <a:rPr lang="en-US" sz="2100" u="sng" dirty="0"/>
              <a:t>Channel 3</a:t>
            </a:r>
            <a:r>
              <a:rPr lang="en-US" sz="2100" dirty="0"/>
              <a:t> </a:t>
            </a:r>
          </a:p>
          <a:p>
            <a:pPr marL="842823" lvl="2" indent="-168565" defTabSz="337129">
              <a:buFont typeface="Arial" charset="0"/>
              <a:buChar char="•"/>
              <a:defRPr/>
            </a:pPr>
            <a:r>
              <a:rPr lang="en-US" sz="2400" dirty="0"/>
              <a:t> Ensure the radio powers on </a:t>
            </a:r>
          </a:p>
          <a:p>
            <a:pPr marL="549136" lvl="1" indent="-168565" defTabSz="337129">
              <a:buFont typeface="Arial" charset="0"/>
              <a:buChar char="•"/>
              <a:defRPr/>
            </a:pPr>
            <a:r>
              <a:rPr lang="en-US" sz="2700" dirty="0"/>
              <a:t>Report any deficiencies to Campus Safety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281127"/>
            <a:ext cx="13716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0182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Evacuation Coordinator Duties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defTabSz="337129">
              <a:buNone/>
              <a:defRPr/>
            </a:pPr>
            <a:endParaRPr lang="en-US" b="1" u="sng" dirty="0" smtClean="0"/>
          </a:p>
          <a:p>
            <a:pPr marL="0" indent="0" defTabSz="337129">
              <a:buNone/>
              <a:defRPr/>
            </a:pPr>
            <a:r>
              <a:rPr lang="en-US" b="1" u="sng" dirty="0" smtClean="0"/>
              <a:t>During </a:t>
            </a:r>
            <a:r>
              <a:rPr lang="en-US" b="1" u="sng" dirty="0"/>
              <a:t>Evacuation</a:t>
            </a:r>
          </a:p>
          <a:p>
            <a:pPr marL="547835" lvl="1" indent="-210706" defTabSz="337129">
              <a:buFont typeface="Arial" charset="0"/>
              <a:buChar char="–"/>
              <a:defRPr/>
            </a:pPr>
            <a:r>
              <a:rPr lang="en-US" sz="2800" dirty="0"/>
              <a:t>Grab immediate belongings (keys, coats) and emergency back-pack </a:t>
            </a:r>
          </a:p>
          <a:p>
            <a:pPr marL="547835" lvl="1" indent="-210706" defTabSz="337129">
              <a:buFont typeface="Arial" charset="0"/>
              <a:buChar char="–"/>
              <a:defRPr/>
            </a:pPr>
            <a:r>
              <a:rPr lang="en-US" sz="2800" dirty="0"/>
              <a:t>Activate radio: Turn on and ensure you are on the correct channel</a:t>
            </a:r>
          </a:p>
          <a:p>
            <a:pPr marL="547835" lvl="1" indent="-210706" defTabSz="337129">
              <a:buFont typeface="Arial" charset="0"/>
              <a:buChar char="–"/>
              <a:defRPr/>
            </a:pPr>
            <a:r>
              <a:rPr lang="en-US" altLang="en-US" sz="2800" dirty="0"/>
              <a:t>Clear your assigned area of all persons</a:t>
            </a:r>
          </a:p>
          <a:p>
            <a:pPr marL="842823" lvl="2" indent="-168565" defTabSz="337129">
              <a:buFont typeface="Arial" charset="0"/>
              <a:buChar char="•"/>
              <a:defRPr/>
            </a:pPr>
            <a:r>
              <a:rPr lang="en-US" altLang="en-US" sz="2400" dirty="0"/>
              <a:t>Offices, classrooms, bathrooms, storage and common areas</a:t>
            </a:r>
          </a:p>
          <a:p>
            <a:pPr marL="842823" lvl="2" indent="-168565" defTabSz="337129">
              <a:buFont typeface="Arial" charset="0"/>
              <a:buChar char="•"/>
              <a:defRPr/>
            </a:pPr>
            <a:r>
              <a:rPr lang="en-US" altLang="en-US" sz="2400" dirty="0"/>
              <a:t>Inform people they are </a:t>
            </a:r>
            <a:r>
              <a:rPr lang="en-US" altLang="en-US" sz="2400" i="1" u="sng" dirty="0"/>
              <a:t>required</a:t>
            </a:r>
            <a:r>
              <a:rPr lang="en-US" altLang="en-US" sz="2400" dirty="0"/>
              <a:t> to leave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253135"/>
            <a:ext cx="13716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4558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Evacuation Coordinator Duties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825625"/>
            <a:ext cx="9829800" cy="4351338"/>
          </a:xfrm>
        </p:spPr>
        <p:txBody>
          <a:bodyPr/>
          <a:lstStyle/>
          <a:p>
            <a:pPr marL="0" indent="0" defTabSz="337129">
              <a:buNone/>
              <a:defRPr/>
            </a:pPr>
            <a:r>
              <a:rPr lang="en-US" b="1" u="sng" dirty="0"/>
              <a:t>During Evacuation</a:t>
            </a:r>
          </a:p>
          <a:p>
            <a:pPr marL="547835" lvl="1" indent="-210706" defTabSz="337129">
              <a:buFont typeface="Arial" charset="0"/>
              <a:buChar char="–"/>
              <a:defRPr/>
            </a:pPr>
            <a:r>
              <a:rPr lang="en-US" altLang="en-US" sz="2800" dirty="0">
                <a:solidFill>
                  <a:prstClr val="black"/>
                </a:solidFill>
              </a:rPr>
              <a:t>Immediately report:</a:t>
            </a:r>
          </a:p>
          <a:p>
            <a:pPr marL="916566" lvl="2" indent="-285750" defTabSz="337129">
              <a:defRPr/>
            </a:pPr>
            <a:r>
              <a:rPr lang="en-US" altLang="en-US" sz="2400" dirty="0">
                <a:solidFill>
                  <a:prstClr val="black"/>
                </a:solidFill>
              </a:rPr>
              <a:t>Non-compliant persons to Campus Safety</a:t>
            </a:r>
          </a:p>
          <a:p>
            <a:pPr marL="916566" lvl="2" indent="-285750" defTabSz="337129">
              <a:defRPr/>
            </a:pPr>
            <a:r>
              <a:rPr lang="en-US" altLang="en-US" sz="2400" dirty="0">
                <a:solidFill>
                  <a:prstClr val="black"/>
                </a:solidFill>
              </a:rPr>
              <a:t>Those persons who are not able to evacuate, </a:t>
            </a:r>
          </a:p>
          <a:p>
            <a:pPr marL="916566" lvl="2" indent="-285750" defTabSz="337129">
              <a:defRPr/>
            </a:pPr>
            <a:r>
              <a:rPr lang="en-US" altLang="en-US" sz="2400" dirty="0">
                <a:solidFill>
                  <a:prstClr val="black"/>
                </a:solidFill>
              </a:rPr>
              <a:t>If possible, move them to refuge area </a:t>
            </a:r>
            <a:endParaRPr lang="en-US" altLang="en-US" sz="2400" dirty="0" smtClean="0">
              <a:solidFill>
                <a:prstClr val="black"/>
              </a:solidFill>
            </a:endParaRPr>
          </a:p>
          <a:p>
            <a:pPr marL="916566" lvl="2" indent="-285750" defTabSz="337129">
              <a:defRPr/>
            </a:pPr>
            <a:r>
              <a:rPr lang="en-US" altLang="en-US" sz="2400" dirty="0" smtClean="0">
                <a:solidFill>
                  <a:prstClr val="black"/>
                </a:solidFill>
              </a:rPr>
              <a:t>Campus </a:t>
            </a:r>
            <a:r>
              <a:rPr lang="en-US" altLang="en-US" sz="2400" dirty="0">
                <a:solidFill>
                  <a:prstClr val="black"/>
                </a:solidFill>
              </a:rPr>
              <a:t>Safety will dispatch someone to </a:t>
            </a:r>
            <a:r>
              <a:rPr lang="en-US" altLang="en-US" sz="2400" dirty="0" smtClean="0">
                <a:solidFill>
                  <a:prstClr val="black"/>
                </a:solidFill>
              </a:rPr>
              <a:t>respond if available</a:t>
            </a:r>
          </a:p>
          <a:p>
            <a:pPr marL="630816" lvl="2" indent="0" defTabSz="337129">
              <a:buNone/>
              <a:defRPr/>
            </a:pPr>
            <a:endParaRPr lang="en-US" altLang="en-US" sz="2400" dirty="0">
              <a:solidFill>
                <a:prstClr val="black"/>
              </a:solidFill>
            </a:endParaRPr>
          </a:p>
          <a:p>
            <a:pPr marL="547835" lvl="1" indent="-210706" defTabSz="337129">
              <a:buFont typeface="Arial" charset="0"/>
              <a:buChar char="–"/>
              <a:defRPr/>
            </a:pPr>
            <a:r>
              <a:rPr lang="en-US" sz="2800" dirty="0"/>
              <a:t> Lead evacuees to designated evacuation zones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355771"/>
            <a:ext cx="13716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86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533</Words>
  <Application>Microsoft Office PowerPoint</Application>
  <PresentationFormat>Widescreen</PresentationFormat>
  <Paragraphs>84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ＭＳ Ｐゴシック</vt:lpstr>
      <vt:lpstr>Arial</vt:lpstr>
      <vt:lpstr>Calibri</vt:lpstr>
      <vt:lpstr>Calibri Light</vt:lpstr>
      <vt:lpstr>Office Theme</vt:lpstr>
      <vt:lpstr>Evacuation Coordinator Training</vt:lpstr>
      <vt:lpstr>Keep Yourself and Others Safe</vt:lpstr>
      <vt:lpstr>Clery Act Requirement</vt:lpstr>
      <vt:lpstr>Instructions for Evacuees</vt:lpstr>
      <vt:lpstr>Instructions for Evacuees</vt:lpstr>
      <vt:lpstr>Evacuation Coordinator Duties</vt:lpstr>
      <vt:lpstr>Evacuation Coordinator Duties</vt:lpstr>
      <vt:lpstr>Evacuation Coordinator Duties</vt:lpstr>
      <vt:lpstr>Evacuation Coordinator Duties</vt:lpstr>
      <vt:lpstr>PowerPoint Presentation</vt:lpstr>
      <vt:lpstr>Evacuation Coordinator Duties</vt:lpstr>
      <vt:lpstr>Evacuation Coordinator Duties</vt:lpstr>
      <vt:lpstr>Evacuation Coordinator Duties</vt:lpstr>
      <vt:lpstr>District Campus Safety</vt:lpstr>
    </vt:vector>
  </TitlesOfParts>
  <Company>Pierce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Evacuation Coordinator Training</dc:title>
  <dc:creator>Jeffrey Schneider</dc:creator>
  <cp:lastModifiedBy>Jeffrey Schneider</cp:lastModifiedBy>
  <cp:revision>12</cp:revision>
  <dcterms:created xsi:type="dcterms:W3CDTF">2018-10-24T14:22:42Z</dcterms:created>
  <dcterms:modified xsi:type="dcterms:W3CDTF">2018-10-24T15:27:52Z</dcterms:modified>
</cp:coreProperties>
</file>