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300" r:id="rId2"/>
    <p:sldId id="357" r:id="rId3"/>
    <p:sldId id="396" r:id="rId4"/>
    <p:sldId id="383" r:id="rId5"/>
    <p:sldId id="277" r:id="rId6"/>
    <p:sldId id="371" r:id="rId7"/>
    <p:sldId id="372" r:id="rId8"/>
    <p:sldId id="397" r:id="rId9"/>
    <p:sldId id="375" r:id="rId10"/>
    <p:sldId id="374" r:id="rId11"/>
    <p:sldId id="377" r:id="rId12"/>
    <p:sldId id="379" r:id="rId13"/>
    <p:sldId id="378" r:id="rId14"/>
    <p:sldId id="380" r:id="rId15"/>
    <p:sldId id="381" r:id="rId16"/>
    <p:sldId id="394" r:id="rId17"/>
    <p:sldId id="274" r:id="rId18"/>
    <p:sldId id="368" r:id="rId19"/>
    <p:sldId id="329" r:id="rId20"/>
    <p:sldId id="330" r:id="rId21"/>
    <p:sldId id="331" r:id="rId22"/>
    <p:sldId id="275" r:id="rId23"/>
    <p:sldId id="332" r:id="rId24"/>
    <p:sldId id="293" r:id="rId25"/>
    <p:sldId id="334" r:id="rId26"/>
    <p:sldId id="265" r:id="rId27"/>
    <p:sldId id="336" r:id="rId28"/>
    <p:sldId id="283" r:id="rId29"/>
    <p:sldId id="285" r:id="rId30"/>
    <p:sldId id="337" r:id="rId31"/>
    <p:sldId id="276" r:id="rId32"/>
    <p:sldId id="338" r:id="rId33"/>
    <p:sldId id="308" r:id="rId34"/>
    <p:sldId id="306" r:id="rId35"/>
    <p:sldId id="340" r:id="rId36"/>
    <p:sldId id="341" r:id="rId37"/>
    <p:sldId id="302" r:id="rId38"/>
    <p:sldId id="382" r:id="rId39"/>
    <p:sldId id="312" r:id="rId40"/>
    <p:sldId id="385" r:id="rId41"/>
    <p:sldId id="384" r:id="rId42"/>
    <p:sldId id="404" r:id="rId43"/>
    <p:sldId id="343" r:id="rId44"/>
    <p:sldId id="389" r:id="rId45"/>
    <p:sldId id="344" r:id="rId46"/>
    <p:sldId id="390" r:id="rId47"/>
    <p:sldId id="290" r:id="rId48"/>
    <p:sldId id="358" r:id="rId49"/>
    <p:sldId id="291" r:id="rId50"/>
    <p:sldId id="386" r:id="rId51"/>
    <p:sldId id="345" r:id="rId52"/>
    <p:sldId id="346" r:id="rId53"/>
    <p:sldId id="349" r:id="rId54"/>
    <p:sldId id="398" r:id="rId55"/>
    <p:sldId id="348" r:id="rId56"/>
    <p:sldId id="387" r:id="rId57"/>
    <p:sldId id="388" r:id="rId58"/>
    <p:sldId id="391" r:id="rId59"/>
    <p:sldId id="393" r:id="rId60"/>
    <p:sldId id="392" r:id="rId61"/>
    <p:sldId id="347" r:id="rId62"/>
    <p:sldId id="351" r:id="rId63"/>
    <p:sldId id="354" r:id="rId64"/>
    <p:sldId id="399" r:id="rId65"/>
    <p:sldId id="395" r:id="rId66"/>
    <p:sldId id="286" r:id="rId67"/>
    <p:sldId id="356" r:id="rId68"/>
    <p:sldId id="400" r:id="rId69"/>
    <p:sldId id="273" r:id="rId70"/>
    <p:sldId id="295" r:id="rId71"/>
    <p:sldId id="402" r:id="rId72"/>
    <p:sldId id="403" r:id="rId73"/>
    <p:sldId id="401" r:id="rId74"/>
    <p:sldId id="359" r:id="rId75"/>
    <p:sldId id="360" r:id="rId76"/>
    <p:sldId id="361" r:id="rId77"/>
    <p:sldId id="362" r:id="rId78"/>
    <p:sldId id="363" r:id="rId79"/>
    <p:sldId id="37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91E"/>
    <a:srgbClr val="E3D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46"/>
  </p:normalViewPr>
  <p:slideViewPr>
    <p:cSldViewPr snapToGrid="0" snapToObjects="1">
      <p:cViewPr varScale="1">
        <p:scale>
          <a:sx n="104" d="100"/>
          <a:sy n="104" d="100"/>
        </p:scale>
        <p:origin x="12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3B7F6-9DEE-8B4A-8A99-BBD97994BE04}"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n-US"/>
        </a:p>
      </dgm:t>
    </dgm:pt>
    <dgm:pt modelId="{533252F6-16AF-7146-BBA2-B2258923C18D}">
      <dgm:prSet phldrT="[Text]" custT="1"/>
      <dgm:spPr/>
      <dgm:t>
        <a:bodyPr/>
        <a:lstStyle/>
        <a:p>
          <a:r>
            <a:rPr lang="en-US" sz="1800" dirty="0">
              <a:latin typeface="+mn-lt"/>
              <a:cs typeface="Helvetica"/>
            </a:rPr>
            <a:t>Request for Appeal</a:t>
          </a:r>
        </a:p>
      </dgm:t>
    </dgm:pt>
    <dgm:pt modelId="{22CDECBC-2408-F246-A490-7D5575E3A707}" type="parTrans" cxnId="{EC6EDEE9-2F8F-1E4E-8C2B-AACB4B668D2F}">
      <dgm:prSet/>
      <dgm:spPr/>
      <dgm:t>
        <a:bodyPr/>
        <a:lstStyle/>
        <a:p>
          <a:endParaRPr lang="en-US"/>
        </a:p>
      </dgm:t>
    </dgm:pt>
    <dgm:pt modelId="{E1E1D2D0-5FA2-AD4F-B7CF-85802D4027B0}" type="sibTrans" cxnId="{EC6EDEE9-2F8F-1E4E-8C2B-AACB4B668D2F}">
      <dgm:prSet/>
      <dgm:spPr/>
      <dgm:t>
        <a:bodyPr/>
        <a:lstStyle/>
        <a:p>
          <a:endParaRPr lang="en-US"/>
        </a:p>
      </dgm:t>
    </dgm:pt>
    <dgm:pt modelId="{54E1DA8A-AE2D-EB4F-B610-1BAF5A752DC0}">
      <dgm:prSet phldrT="[Text]" custT="1"/>
      <dgm:spPr/>
      <dgm:t>
        <a:bodyPr/>
        <a:lstStyle/>
        <a:p>
          <a:r>
            <a:rPr lang="en-US" sz="1800" dirty="0">
              <a:latin typeface="+mn-lt"/>
              <a:cs typeface="Helvetica"/>
            </a:rPr>
            <a:t>Accepted</a:t>
          </a:r>
        </a:p>
      </dgm:t>
    </dgm:pt>
    <dgm:pt modelId="{6502DFBE-30E5-4E49-B2CA-DEDC1820FB48}" type="parTrans" cxnId="{E3261E74-DF29-A343-88EF-A321D366D812}">
      <dgm:prSet custT="1"/>
      <dgm:spPr/>
      <dgm:t>
        <a:bodyPr/>
        <a:lstStyle/>
        <a:p>
          <a:endParaRPr lang="en-US" sz="600" dirty="0"/>
        </a:p>
      </dgm:t>
    </dgm:pt>
    <dgm:pt modelId="{09382929-D394-234B-A189-E511B1E4E047}" type="sibTrans" cxnId="{E3261E74-DF29-A343-88EF-A321D366D812}">
      <dgm:prSet/>
      <dgm:spPr/>
      <dgm:t>
        <a:bodyPr/>
        <a:lstStyle/>
        <a:p>
          <a:endParaRPr lang="en-US"/>
        </a:p>
      </dgm:t>
    </dgm:pt>
    <dgm:pt modelId="{47AEDF6B-74DE-D045-A1F3-C63601F23AE9}">
      <dgm:prSet phldrT="[Text]" custT="1"/>
      <dgm:spPr/>
      <dgm:t>
        <a:bodyPr/>
        <a:lstStyle/>
        <a:p>
          <a:r>
            <a:rPr lang="en-US" sz="1800" dirty="0">
              <a:latin typeface="+mn-lt"/>
              <a:cs typeface="Helvetica"/>
            </a:rPr>
            <a:t>Decision Stands</a:t>
          </a:r>
        </a:p>
      </dgm:t>
    </dgm:pt>
    <dgm:pt modelId="{F4E34F05-AE67-1B4F-A255-BEBABA61C0ED}" type="parTrans" cxnId="{9BD24A61-E7FA-D74A-AE26-2445CC9FAEB1}">
      <dgm:prSet custT="1"/>
      <dgm:spPr/>
      <dgm:t>
        <a:bodyPr/>
        <a:lstStyle/>
        <a:p>
          <a:endParaRPr lang="en-US" sz="600" dirty="0"/>
        </a:p>
      </dgm:t>
    </dgm:pt>
    <dgm:pt modelId="{CCBAE875-B2EA-954D-8438-66D1EFFD834D}" type="sibTrans" cxnId="{9BD24A61-E7FA-D74A-AE26-2445CC9FAEB1}">
      <dgm:prSet/>
      <dgm:spPr/>
      <dgm:t>
        <a:bodyPr/>
        <a:lstStyle/>
        <a:p>
          <a:endParaRPr lang="en-US"/>
        </a:p>
      </dgm:t>
    </dgm:pt>
    <dgm:pt modelId="{8E669D4E-7605-4A4B-AF0D-32E010506785}">
      <dgm:prSet phldrT="[Text]" custT="1"/>
      <dgm:spPr/>
      <dgm:t>
        <a:bodyPr/>
        <a:lstStyle/>
        <a:p>
          <a:r>
            <a:rPr lang="en-US" sz="1800" dirty="0">
              <a:latin typeface="+mn-lt"/>
              <a:cs typeface="Helvetica"/>
            </a:rPr>
            <a:t>Remand</a:t>
          </a:r>
        </a:p>
      </dgm:t>
    </dgm:pt>
    <dgm:pt modelId="{A052D891-D5A9-EE41-B8E3-876D43057C56}" type="parTrans" cxnId="{4431FA54-14A1-194B-8E1A-806B7137AA8E}">
      <dgm:prSet custT="1"/>
      <dgm:spPr/>
      <dgm:t>
        <a:bodyPr/>
        <a:lstStyle/>
        <a:p>
          <a:endParaRPr lang="en-US" sz="600" dirty="0"/>
        </a:p>
      </dgm:t>
    </dgm:pt>
    <dgm:pt modelId="{B7539A8E-A90D-AD4B-9CE8-5D0089569653}" type="sibTrans" cxnId="{4431FA54-14A1-194B-8E1A-806B7137AA8E}">
      <dgm:prSet/>
      <dgm:spPr/>
      <dgm:t>
        <a:bodyPr/>
        <a:lstStyle/>
        <a:p>
          <a:endParaRPr lang="en-US"/>
        </a:p>
      </dgm:t>
    </dgm:pt>
    <dgm:pt modelId="{5F990AAF-0ABF-784F-876E-4D0FA3D6EBA7}">
      <dgm:prSet phldrT="[Text]" custT="1"/>
      <dgm:spPr/>
      <dgm:t>
        <a:bodyPr/>
        <a:lstStyle/>
        <a:p>
          <a:r>
            <a:rPr lang="en-US" sz="1800" dirty="0">
              <a:latin typeface="+mn-lt"/>
              <a:cs typeface="Helvetica"/>
            </a:rPr>
            <a:t>Denied</a:t>
          </a:r>
        </a:p>
      </dgm:t>
    </dgm:pt>
    <dgm:pt modelId="{FDEB32A8-CED6-5041-B969-56B06BC1FBE0}" type="parTrans" cxnId="{EB1E6339-70C4-6A41-989D-1173B0524E18}">
      <dgm:prSet custT="1"/>
      <dgm:spPr/>
      <dgm:t>
        <a:bodyPr/>
        <a:lstStyle/>
        <a:p>
          <a:endParaRPr lang="en-US" sz="600" dirty="0"/>
        </a:p>
      </dgm:t>
    </dgm:pt>
    <dgm:pt modelId="{3763D781-2596-B842-9326-73F09670E4AF}" type="sibTrans" cxnId="{EB1E6339-70C4-6A41-989D-1173B0524E18}">
      <dgm:prSet/>
      <dgm:spPr/>
      <dgm:t>
        <a:bodyPr/>
        <a:lstStyle/>
        <a:p>
          <a:endParaRPr lang="en-US"/>
        </a:p>
      </dgm:t>
    </dgm:pt>
    <dgm:pt modelId="{87B017CC-2054-814C-B424-55DAF3CA6F62}">
      <dgm:prSet phldrT="[Text]" custT="1"/>
      <dgm:spPr/>
      <dgm:t>
        <a:bodyPr/>
        <a:lstStyle/>
        <a:p>
          <a:r>
            <a:rPr lang="en-US" sz="1800" dirty="0">
              <a:latin typeface="+mn-lt"/>
              <a:cs typeface="Helvetica"/>
            </a:rPr>
            <a:t>Decision Stands</a:t>
          </a:r>
        </a:p>
      </dgm:t>
    </dgm:pt>
    <dgm:pt modelId="{B3A34F61-5048-A644-B64C-6B64D97B962D}" type="parTrans" cxnId="{EA79E5E3-6541-A24C-A64B-14BE0488E864}">
      <dgm:prSet custT="1"/>
      <dgm:spPr/>
      <dgm:t>
        <a:bodyPr/>
        <a:lstStyle/>
        <a:p>
          <a:endParaRPr lang="en-US" sz="600" dirty="0"/>
        </a:p>
      </dgm:t>
    </dgm:pt>
    <dgm:pt modelId="{DDCFFE64-CBD7-084E-B44C-A9391B87EDF2}" type="sibTrans" cxnId="{EA79E5E3-6541-A24C-A64B-14BE0488E864}">
      <dgm:prSet/>
      <dgm:spPr/>
      <dgm:t>
        <a:bodyPr/>
        <a:lstStyle/>
        <a:p>
          <a:endParaRPr lang="en-US"/>
        </a:p>
      </dgm:t>
    </dgm:pt>
    <dgm:pt modelId="{8E188DDD-3B78-124D-AD18-2A2CD69B696F}">
      <dgm:prSet phldrT="[Text]" custT="1"/>
      <dgm:spPr/>
      <dgm:t>
        <a:bodyPr/>
        <a:lstStyle/>
        <a:p>
          <a:r>
            <a:rPr lang="en-US" sz="1800" dirty="0">
              <a:latin typeface="+mn-lt"/>
              <a:cs typeface="Helvetica"/>
            </a:rPr>
            <a:t>Sanction Adjusted</a:t>
          </a:r>
        </a:p>
      </dgm:t>
    </dgm:pt>
    <dgm:pt modelId="{F877EA56-AF29-184D-B46F-B4B6C3AB08DA}" type="parTrans" cxnId="{5E8C5196-FCD2-1A41-83AC-0D7F72510DDB}">
      <dgm:prSet custT="1"/>
      <dgm:spPr/>
      <dgm:t>
        <a:bodyPr/>
        <a:lstStyle/>
        <a:p>
          <a:endParaRPr lang="en-US" sz="600" dirty="0"/>
        </a:p>
      </dgm:t>
    </dgm:pt>
    <dgm:pt modelId="{03B1B32B-4682-9743-BAD2-4BAAD02D374C}" type="sibTrans" cxnId="{5E8C5196-FCD2-1A41-83AC-0D7F72510DDB}">
      <dgm:prSet/>
      <dgm:spPr/>
      <dgm:t>
        <a:bodyPr/>
        <a:lstStyle/>
        <a:p>
          <a:endParaRPr lang="en-US"/>
        </a:p>
      </dgm:t>
    </dgm:pt>
    <dgm:pt modelId="{E04ECCF3-72C0-D749-AC2E-9148512EC961}">
      <dgm:prSet phldrT="[Text]" custT="1"/>
      <dgm:spPr/>
      <dgm:t>
        <a:bodyPr/>
        <a:lstStyle/>
        <a:p>
          <a:r>
            <a:rPr lang="en-US" sz="1800" dirty="0">
              <a:latin typeface="+mn-lt"/>
              <a:cs typeface="Helvetica"/>
            </a:rPr>
            <a:t>New Investigation</a:t>
          </a:r>
        </a:p>
      </dgm:t>
    </dgm:pt>
    <dgm:pt modelId="{1A3E3856-F771-C047-8F6A-F42C8D6AD0BB}" type="parTrans" cxnId="{2DD8064B-48AA-6F42-A3BE-2626941DE697}">
      <dgm:prSet custT="1"/>
      <dgm:spPr/>
      <dgm:t>
        <a:bodyPr/>
        <a:lstStyle/>
        <a:p>
          <a:endParaRPr lang="en-US" sz="600" dirty="0"/>
        </a:p>
      </dgm:t>
    </dgm:pt>
    <dgm:pt modelId="{0F61DAF6-3266-3640-9599-EDD22D85E46E}" type="sibTrans" cxnId="{2DD8064B-48AA-6F42-A3BE-2626941DE697}">
      <dgm:prSet/>
      <dgm:spPr/>
      <dgm:t>
        <a:bodyPr/>
        <a:lstStyle/>
        <a:p>
          <a:endParaRPr lang="en-US"/>
        </a:p>
      </dgm:t>
    </dgm:pt>
    <dgm:pt modelId="{A0A4A332-25FB-B04F-B146-0FB7E2B4D373}">
      <dgm:prSet phldrT="[Text]" custT="1"/>
      <dgm:spPr/>
      <dgm:t>
        <a:bodyPr/>
        <a:lstStyle/>
        <a:p>
          <a:r>
            <a:rPr lang="en-US" sz="1800" dirty="0">
              <a:latin typeface="+mn-lt"/>
              <a:cs typeface="Helvetica"/>
            </a:rPr>
            <a:t>New Hearing</a:t>
          </a:r>
        </a:p>
      </dgm:t>
    </dgm:pt>
    <dgm:pt modelId="{26D7A869-3B3D-D045-A1D0-C878F297EF21}" type="parTrans" cxnId="{1A5358D5-0A8C-0C41-B0B8-71190A85278D}">
      <dgm:prSet custT="1"/>
      <dgm:spPr/>
      <dgm:t>
        <a:bodyPr/>
        <a:lstStyle/>
        <a:p>
          <a:endParaRPr lang="en-US" sz="600" dirty="0"/>
        </a:p>
      </dgm:t>
    </dgm:pt>
    <dgm:pt modelId="{38C5C7A8-73B6-8B4A-97C7-D355242C3076}" type="sibTrans" cxnId="{1A5358D5-0A8C-0C41-B0B8-71190A85278D}">
      <dgm:prSet/>
      <dgm:spPr/>
      <dgm:t>
        <a:bodyPr/>
        <a:lstStyle/>
        <a:p>
          <a:endParaRPr lang="en-US"/>
        </a:p>
      </dgm:t>
    </dgm:pt>
    <dgm:pt modelId="{81D10B17-75A2-4C4A-BF2C-C8CAE0088B0D}">
      <dgm:prSet phldrT="[Text]" custT="1"/>
      <dgm:spPr/>
      <dgm:t>
        <a:bodyPr/>
        <a:lstStyle/>
        <a:p>
          <a:r>
            <a:rPr lang="en-US" sz="1800" dirty="0">
              <a:latin typeface="+mn-lt"/>
              <a:cs typeface="Helvetica"/>
            </a:rPr>
            <a:t>Sanctions-Only Hearing</a:t>
          </a:r>
        </a:p>
      </dgm:t>
    </dgm:pt>
    <dgm:pt modelId="{1EFF9915-9962-4844-AC0E-FDC6C9CE7A20}" type="parTrans" cxnId="{88D1E34B-EB1B-3F46-B7F9-73A9E8C4AACF}">
      <dgm:prSet custT="1"/>
      <dgm:spPr/>
      <dgm:t>
        <a:bodyPr/>
        <a:lstStyle/>
        <a:p>
          <a:endParaRPr lang="en-US" sz="600" dirty="0"/>
        </a:p>
      </dgm:t>
    </dgm:pt>
    <dgm:pt modelId="{1BE56F18-EF66-004E-8195-99FFD211A593}" type="sibTrans" cxnId="{88D1E34B-EB1B-3F46-B7F9-73A9E8C4AACF}">
      <dgm:prSet/>
      <dgm:spPr/>
      <dgm:t>
        <a:bodyPr/>
        <a:lstStyle/>
        <a:p>
          <a:endParaRPr lang="en-US"/>
        </a:p>
      </dgm:t>
    </dgm:pt>
    <dgm:pt modelId="{7459877B-8E42-7A48-AEAC-411006C74C44}" type="pres">
      <dgm:prSet presAssocID="{B953B7F6-9DEE-8B4A-8A99-BBD97994BE04}" presName="diagram" presStyleCnt="0">
        <dgm:presLayoutVars>
          <dgm:chPref val="1"/>
          <dgm:dir/>
          <dgm:animOne val="branch"/>
          <dgm:animLvl val="lvl"/>
          <dgm:resizeHandles val="exact"/>
        </dgm:presLayoutVars>
      </dgm:prSet>
      <dgm:spPr/>
    </dgm:pt>
    <dgm:pt modelId="{3B7B0863-4780-4646-8D14-3AD9CFF7E337}" type="pres">
      <dgm:prSet presAssocID="{533252F6-16AF-7146-BBA2-B2258923C18D}" presName="root1" presStyleCnt="0"/>
      <dgm:spPr/>
    </dgm:pt>
    <dgm:pt modelId="{814CEB4D-EF1A-FE4A-93AC-01C48ACA9D99}" type="pres">
      <dgm:prSet presAssocID="{533252F6-16AF-7146-BBA2-B2258923C18D}" presName="LevelOneTextNode" presStyleLbl="node0" presStyleIdx="0" presStyleCnt="1">
        <dgm:presLayoutVars>
          <dgm:chPref val="3"/>
        </dgm:presLayoutVars>
      </dgm:prSet>
      <dgm:spPr>
        <a:prstGeom prst="rect">
          <a:avLst/>
        </a:prstGeom>
      </dgm:spPr>
    </dgm:pt>
    <dgm:pt modelId="{73AB040D-933A-6147-A88D-DE9248980BAE}" type="pres">
      <dgm:prSet presAssocID="{533252F6-16AF-7146-BBA2-B2258923C18D}" presName="level2hierChild" presStyleCnt="0"/>
      <dgm:spPr/>
    </dgm:pt>
    <dgm:pt modelId="{CC4ED1FC-7BD9-924A-AC07-35667E026CCF}" type="pres">
      <dgm:prSet presAssocID="{6502DFBE-30E5-4E49-B2CA-DEDC1820FB48}" presName="conn2-1" presStyleLbl="parChTrans1D2" presStyleIdx="0" presStyleCnt="2"/>
      <dgm:spPr/>
    </dgm:pt>
    <dgm:pt modelId="{293371E0-47B8-3743-BE1D-E3551D260C78}" type="pres">
      <dgm:prSet presAssocID="{6502DFBE-30E5-4E49-B2CA-DEDC1820FB48}" presName="connTx" presStyleLbl="parChTrans1D2" presStyleIdx="0" presStyleCnt="2"/>
      <dgm:spPr/>
    </dgm:pt>
    <dgm:pt modelId="{DE173EF0-5129-E94A-8113-E97B01D9D243}" type="pres">
      <dgm:prSet presAssocID="{54E1DA8A-AE2D-EB4F-B610-1BAF5A752DC0}" presName="root2" presStyleCnt="0"/>
      <dgm:spPr/>
    </dgm:pt>
    <dgm:pt modelId="{0E38263D-CFFB-1446-92DC-0B6A70AE1771}" type="pres">
      <dgm:prSet presAssocID="{54E1DA8A-AE2D-EB4F-B610-1BAF5A752DC0}" presName="LevelTwoTextNode" presStyleLbl="node2" presStyleIdx="0" presStyleCnt="2">
        <dgm:presLayoutVars>
          <dgm:chPref val="3"/>
        </dgm:presLayoutVars>
      </dgm:prSet>
      <dgm:spPr>
        <a:prstGeom prst="rect">
          <a:avLst/>
        </a:prstGeom>
      </dgm:spPr>
    </dgm:pt>
    <dgm:pt modelId="{A49543A9-EAE5-FA4F-9360-478714F1EA22}" type="pres">
      <dgm:prSet presAssocID="{54E1DA8A-AE2D-EB4F-B610-1BAF5A752DC0}" presName="level3hierChild" presStyleCnt="0"/>
      <dgm:spPr/>
    </dgm:pt>
    <dgm:pt modelId="{E0928527-417F-604D-9D63-49871F4B1615}" type="pres">
      <dgm:prSet presAssocID="{F4E34F05-AE67-1B4F-A255-BEBABA61C0ED}" presName="conn2-1" presStyleLbl="parChTrans1D3" presStyleIdx="0" presStyleCnt="4"/>
      <dgm:spPr/>
    </dgm:pt>
    <dgm:pt modelId="{1FE7D556-09CB-BC40-B7D9-5D17F315BC09}" type="pres">
      <dgm:prSet presAssocID="{F4E34F05-AE67-1B4F-A255-BEBABA61C0ED}" presName="connTx" presStyleLbl="parChTrans1D3" presStyleIdx="0" presStyleCnt="4"/>
      <dgm:spPr/>
    </dgm:pt>
    <dgm:pt modelId="{4AE1F44B-6EDD-D145-A518-36F9EC498B14}" type="pres">
      <dgm:prSet presAssocID="{47AEDF6B-74DE-D045-A1F3-C63601F23AE9}" presName="root2" presStyleCnt="0"/>
      <dgm:spPr/>
    </dgm:pt>
    <dgm:pt modelId="{8CBCD552-1A80-AE47-A6BB-EB50BF290BB9}" type="pres">
      <dgm:prSet presAssocID="{47AEDF6B-74DE-D045-A1F3-C63601F23AE9}" presName="LevelTwoTextNode" presStyleLbl="node3" presStyleIdx="0" presStyleCnt="4">
        <dgm:presLayoutVars>
          <dgm:chPref val="3"/>
        </dgm:presLayoutVars>
      </dgm:prSet>
      <dgm:spPr>
        <a:prstGeom prst="rect">
          <a:avLst/>
        </a:prstGeom>
      </dgm:spPr>
    </dgm:pt>
    <dgm:pt modelId="{FD59D3AE-81AB-9842-903A-16A494DC88A5}" type="pres">
      <dgm:prSet presAssocID="{47AEDF6B-74DE-D045-A1F3-C63601F23AE9}" presName="level3hierChild" presStyleCnt="0"/>
      <dgm:spPr/>
    </dgm:pt>
    <dgm:pt modelId="{A0FEC2DE-1835-B641-B7E7-EE8534119C5D}" type="pres">
      <dgm:prSet presAssocID="{A052D891-D5A9-EE41-B8E3-876D43057C56}" presName="conn2-1" presStyleLbl="parChTrans1D3" presStyleIdx="1" presStyleCnt="4"/>
      <dgm:spPr/>
    </dgm:pt>
    <dgm:pt modelId="{200FD476-4910-E042-849E-741BD73C5BC1}" type="pres">
      <dgm:prSet presAssocID="{A052D891-D5A9-EE41-B8E3-876D43057C56}" presName="connTx" presStyleLbl="parChTrans1D3" presStyleIdx="1" presStyleCnt="4"/>
      <dgm:spPr/>
    </dgm:pt>
    <dgm:pt modelId="{8FEAF7A0-C6DA-5E41-9133-E88ED20B7F1B}" type="pres">
      <dgm:prSet presAssocID="{8E669D4E-7605-4A4B-AF0D-32E010506785}" presName="root2" presStyleCnt="0"/>
      <dgm:spPr/>
    </dgm:pt>
    <dgm:pt modelId="{84AC6E71-AE0C-B947-9FD5-C3D9F541F673}" type="pres">
      <dgm:prSet presAssocID="{8E669D4E-7605-4A4B-AF0D-32E010506785}" presName="LevelTwoTextNode" presStyleLbl="node3" presStyleIdx="1" presStyleCnt="4">
        <dgm:presLayoutVars>
          <dgm:chPref val="3"/>
        </dgm:presLayoutVars>
      </dgm:prSet>
      <dgm:spPr>
        <a:prstGeom prst="rect">
          <a:avLst/>
        </a:prstGeom>
      </dgm:spPr>
    </dgm:pt>
    <dgm:pt modelId="{5DEC576C-F19B-CB4E-AAFD-0DB90BB57DDC}" type="pres">
      <dgm:prSet presAssocID="{8E669D4E-7605-4A4B-AF0D-32E010506785}" presName="level3hierChild" presStyleCnt="0"/>
      <dgm:spPr/>
    </dgm:pt>
    <dgm:pt modelId="{242FBF9D-FF0F-D547-974E-66F0966D391B}" type="pres">
      <dgm:prSet presAssocID="{1A3E3856-F771-C047-8F6A-F42C8D6AD0BB}" presName="conn2-1" presStyleLbl="parChTrans1D4" presStyleIdx="0" presStyleCnt="3"/>
      <dgm:spPr/>
    </dgm:pt>
    <dgm:pt modelId="{2B61A59A-79F4-7347-B37C-C627B28B80BE}" type="pres">
      <dgm:prSet presAssocID="{1A3E3856-F771-C047-8F6A-F42C8D6AD0BB}" presName="connTx" presStyleLbl="parChTrans1D4" presStyleIdx="0" presStyleCnt="3"/>
      <dgm:spPr/>
    </dgm:pt>
    <dgm:pt modelId="{23A8BC27-D6BB-E24E-9EBB-051F33B20167}" type="pres">
      <dgm:prSet presAssocID="{E04ECCF3-72C0-D749-AC2E-9148512EC961}" presName="root2" presStyleCnt="0"/>
      <dgm:spPr/>
    </dgm:pt>
    <dgm:pt modelId="{E5AC00CC-6004-4C42-AC9B-34C87C7EE550}" type="pres">
      <dgm:prSet presAssocID="{E04ECCF3-72C0-D749-AC2E-9148512EC961}" presName="LevelTwoTextNode" presStyleLbl="node4" presStyleIdx="0" presStyleCnt="3">
        <dgm:presLayoutVars>
          <dgm:chPref val="3"/>
        </dgm:presLayoutVars>
      </dgm:prSet>
      <dgm:spPr>
        <a:prstGeom prst="rect">
          <a:avLst/>
        </a:prstGeom>
      </dgm:spPr>
    </dgm:pt>
    <dgm:pt modelId="{FFD29150-AB5D-AF4C-8001-D05E1AD1D270}" type="pres">
      <dgm:prSet presAssocID="{E04ECCF3-72C0-D749-AC2E-9148512EC961}" presName="level3hierChild" presStyleCnt="0"/>
      <dgm:spPr/>
    </dgm:pt>
    <dgm:pt modelId="{6A2F89DB-C871-354A-9B31-890E41C7E492}" type="pres">
      <dgm:prSet presAssocID="{26D7A869-3B3D-D045-A1D0-C878F297EF21}" presName="conn2-1" presStyleLbl="parChTrans1D4" presStyleIdx="1" presStyleCnt="3"/>
      <dgm:spPr/>
    </dgm:pt>
    <dgm:pt modelId="{FA4B7F64-AE55-FB4E-8F84-CFE37399BD1E}" type="pres">
      <dgm:prSet presAssocID="{26D7A869-3B3D-D045-A1D0-C878F297EF21}" presName="connTx" presStyleLbl="parChTrans1D4" presStyleIdx="1" presStyleCnt="3"/>
      <dgm:spPr/>
    </dgm:pt>
    <dgm:pt modelId="{33F548BD-5721-7244-BD5D-1214585101B1}" type="pres">
      <dgm:prSet presAssocID="{A0A4A332-25FB-B04F-B146-0FB7E2B4D373}" presName="root2" presStyleCnt="0"/>
      <dgm:spPr/>
    </dgm:pt>
    <dgm:pt modelId="{86EB0A54-8EFF-FD4A-9AB0-28B71E12917A}" type="pres">
      <dgm:prSet presAssocID="{A0A4A332-25FB-B04F-B146-0FB7E2B4D373}" presName="LevelTwoTextNode" presStyleLbl="node4" presStyleIdx="1" presStyleCnt="3">
        <dgm:presLayoutVars>
          <dgm:chPref val="3"/>
        </dgm:presLayoutVars>
      </dgm:prSet>
      <dgm:spPr>
        <a:prstGeom prst="rect">
          <a:avLst/>
        </a:prstGeom>
      </dgm:spPr>
    </dgm:pt>
    <dgm:pt modelId="{672685BA-09FC-3643-BA95-811893CCCB32}" type="pres">
      <dgm:prSet presAssocID="{A0A4A332-25FB-B04F-B146-0FB7E2B4D373}" presName="level3hierChild" presStyleCnt="0"/>
      <dgm:spPr/>
    </dgm:pt>
    <dgm:pt modelId="{C5AF62CF-11CC-C14C-90E5-1E3EABCEBC97}" type="pres">
      <dgm:prSet presAssocID="{1EFF9915-9962-4844-AC0E-FDC6C9CE7A20}" presName="conn2-1" presStyleLbl="parChTrans1D4" presStyleIdx="2" presStyleCnt="3"/>
      <dgm:spPr/>
    </dgm:pt>
    <dgm:pt modelId="{EA0C3240-4050-374E-AAA1-0D70D740B874}" type="pres">
      <dgm:prSet presAssocID="{1EFF9915-9962-4844-AC0E-FDC6C9CE7A20}" presName="connTx" presStyleLbl="parChTrans1D4" presStyleIdx="2" presStyleCnt="3"/>
      <dgm:spPr/>
    </dgm:pt>
    <dgm:pt modelId="{813C7EEF-9008-0D47-A1ED-0D2AFF5E6C7E}" type="pres">
      <dgm:prSet presAssocID="{81D10B17-75A2-4C4A-BF2C-C8CAE0088B0D}" presName="root2" presStyleCnt="0"/>
      <dgm:spPr/>
    </dgm:pt>
    <dgm:pt modelId="{CDAD8FCD-0DEC-2B4E-A016-BFB529022193}" type="pres">
      <dgm:prSet presAssocID="{81D10B17-75A2-4C4A-BF2C-C8CAE0088B0D}" presName="LevelTwoTextNode" presStyleLbl="node4" presStyleIdx="2" presStyleCnt="3">
        <dgm:presLayoutVars>
          <dgm:chPref val="3"/>
        </dgm:presLayoutVars>
      </dgm:prSet>
      <dgm:spPr>
        <a:prstGeom prst="rect">
          <a:avLst/>
        </a:prstGeom>
      </dgm:spPr>
    </dgm:pt>
    <dgm:pt modelId="{DF229427-9196-7747-976D-7FA3C7686649}" type="pres">
      <dgm:prSet presAssocID="{81D10B17-75A2-4C4A-BF2C-C8CAE0088B0D}" presName="level3hierChild" presStyleCnt="0"/>
      <dgm:spPr/>
    </dgm:pt>
    <dgm:pt modelId="{7E280F06-6880-2143-9DA9-98ADB3CEFFCE}" type="pres">
      <dgm:prSet presAssocID="{F877EA56-AF29-184D-B46F-B4B6C3AB08DA}" presName="conn2-1" presStyleLbl="parChTrans1D3" presStyleIdx="2" presStyleCnt="4"/>
      <dgm:spPr/>
    </dgm:pt>
    <dgm:pt modelId="{A4F6185F-CE13-EE4F-954D-65732703C046}" type="pres">
      <dgm:prSet presAssocID="{F877EA56-AF29-184D-B46F-B4B6C3AB08DA}" presName="connTx" presStyleLbl="parChTrans1D3" presStyleIdx="2" presStyleCnt="4"/>
      <dgm:spPr/>
    </dgm:pt>
    <dgm:pt modelId="{97935270-0637-3D45-8835-0E4CF2B10904}" type="pres">
      <dgm:prSet presAssocID="{8E188DDD-3B78-124D-AD18-2A2CD69B696F}" presName="root2" presStyleCnt="0"/>
      <dgm:spPr/>
    </dgm:pt>
    <dgm:pt modelId="{D8AC3A6C-98FD-E54C-943E-5521897F82B0}" type="pres">
      <dgm:prSet presAssocID="{8E188DDD-3B78-124D-AD18-2A2CD69B696F}" presName="LevelTwoTextNode" presStyleLbl="node3" presStyleIdx="2" presStyleCnt="4">
        <dgm:presLayoutVars>
          <dgm:chPref val="3"/>
        </dgm:presLayoutVars>
      </dgm:prSet>
      <dgm:spPr>
        <a:prstGeom prst="rect">
          <a:avLst/>
        </a:prstGeom>
      </dgm:spPr>
    </dgm:pt>
    <dgm:pt modelId="{35D7CB54-AA6D-8F4D-8523-1477988CACC6}" type="pres">
      <dgm:prSet presAssocID="{8E188DDD-3B78-124D-AD18-2A2CD69B696F}" presName="level3hierChild" presStyleCnt="0"/>
      <dgm:spPr/>
    </dgm:pt>
    <dgm:pt modelId="{B5694BA1-4397-7B4A-883E-357A81C7A971}" type="pres">
      <dgm:prSet presAssocID="{FDEB32A8-CED6-5041-B969-56B06BC1FBE0}" presName="conn2-1" presStyleLbl="parChTrans1D2" presStyleIdx="1" presStyleCnt="2"/>
      <dgm:spPr/>
    </dgm:pt>
    <dgm:pt modelId="{01E00CC8-E601-DE43-92FA-5586B8A8A5CD}" type="pres">
      <dgm:prSet presAssocID="{FDEB32A8-CED6-5041-B969-56B06BC1FBE0}" presName="connTx" presStyleLbl="parChTrans1D2" presStyleIdx="1" presStyleCnt="2"/>
      <dgm:spPr/>
    </dgm:pt>
    <dgm:pt modelId="{D5255D4E-971A-5843-B3E5-48CE582B9648}" type="pres">
      <dgm:prSet presAssocID="{5F990AAF-0ABF-784F-876E-4D0FA3D6EBA7}" presName="root2" presStyleCnt="0"/>
      <dgm:spPr/>
    </dgm:pt>
    <dgm:pt modelId="{4CBD302D-3180-394F-B497-C2FF58D7EFF5}" type="pres">
      <dgm:prSet presAssocID="{5F990AAF-0ABF-784F-876E-4D0FA3D6EBA7}" presName="LevelTwoTextNode" presStyleLbl="node2" presStyleIdx="1" presStyleCnt="2">
        <dgm:presLayoutVars>
          <dgm:chPref val="3"/>
        </dgm:presLayoutVars>
      </dgm:prSet>
      <dgm:spPr>
        <a:prstGeom prst="rect">
          <a:avLst/>
        </a:prstGeom>
      </dgm:spPr>
    </dgm:pt>
    <dgm:pt modelId="{ED8B0053-5EC2-B542-9D64-33BCCFC4D3D2}" type="pres">
      <dgm:prSet presAssocID="{5F990AAF-0ABF-784F-876E-4D0FA3D6EBA7}" presName="level3hierChild" presStyleCnt="0"/>
      <dgm:spPr/>
    </dgm:pt>
    <dgm:pt modelId="{FF02BE21-D1C1-5740-B621-550AA55D36E0}" type="pres">
      <dgm:prSet presAssocID="{B3A34F61-5048-A644-B64C-6B64D97B962D}" presName="conn2-1" presStyleLbl="parChTrans1D3" presStyleIdx="3" presStyleCnt="4"/>
      <dgm:spPr/>
    </dgm:pt>
    <dgm:pt modelId="{4BB4EF9C-BE0F-2444-96E7-FF717BB0B287}" type="pres">
      <dgm:prSet presAssocID="{B3A34F61-5048-A644-B64C-6B64D97B962D}" presName="connTx" presStyleLbl="parChTrans1D3" presStyleIdx="3" presStyleCnt="4"/>
      <dgm:spPr/>
    </dgm:pt>
    <dgm:pt modelId="{ECFA5014-6A34-EF4B-A02F-8368E7DDCE63}" type="pres">
      <dgm:prSet presAssocID="{87B017CC-2054-814C-B424-55DAF3CA6F62}" presName="root2" presStyleCnt="0"/>
      <dgm:spPr/>
    </dgm:pt>
    <dgm:pt modelId="{FB7DCC7D-4254-9140-ACB9-8F9F289A6F5E}" type="pres">
      <dgm:prSet presAssocID="{87B017CC-2054-814C-B424-55DAF3CA6F62}" presName="LevelTwoTextNode" presStyleLbl="node3" presStyleIdx="3" presStyleCnt="4">
        <dgm:presLayoutVars>
          <dgm:chPref val="3"/>
        </dgm:presLayoutVars>
      </dgm:prSet>
      <dgm:spPr>
        <a:prstGeom prst="rect">
          <a:avLst/>
        </a:prstGeom>
      </dgm:spPr>
    </dgm:pt>
    <dgm:pt modelId="{063BC21C-2C12-7E41-8165-A9581B21E7C8}" type="pres">
      <dgm:prSet presAssocID="{87B017CC-2054-814C-B424-55DAF3CA6F62}" presName="level3hierChild" presStyleCnt="0"/>
      <dgm:spPr/>
    </dgm:pt>
  </dgm:ptLst>
  <dgm:cxnLst>
    <dgm:cxn modelId="{960BEF09-A3D8-094B-A021-9B09AA969BDB}" type="presOf" srcId="{A052D891-D5A9-EE41-B8E3-876D43057C56}" destId="{200FD476-4910-E042-849E-741BD73C5BC1}" srcOrd="1" destOrd="0" presId="urn:microsoft.com/office/officeart/2005/8/layout/hierarchy2"/>
    <dgm:cxn modelId="{37896911-E5BB-044D-AB4E-3677EFFBA0BA}" type="presOf" srcId="{6502DFBE-30E5-4E49-B2CA-DEDC1820FB48}" destId="{CC4ED1FC-7BD9-924A-AC07-35667E026CCF}" srcOrd="0" destOrd="0" presId="urn:microsoft.com/office/officeart/2005/8/layout/hierarchy2"/>
    <dgm:cxn modelId="{1C925C13-4919-9B4E-8C5F-6DE6282E78D5}" type="presOf" srcId="{1EFF9915-9962-4844-AC0E-FDC6C9CE7A20}" destId="{EA0C3240-4050-374E-AAA1-0D70D740B874}" srcOrd="1" destOrd="0" presId="urn:microsoft.com/office/officeart/2005/8/layout/hierarchy2"/>
    <dgm:cxn modelId="{EA66792F-089E-5644-8192-8BBB050EC6A4}" type="presOf" srcId="{26D7A869-3B3D-D045-A1D0-C878F297EF21}" destId="{6A2F89DB-C871-354A-9B31-890E41C7E492}" srcOrd="0" destOrd="0" presId="urn:microsoft.com/office/officeart/2005/8/layout/hierarchy2"/>
    <dgm:cxn modelId="{D0014E31-D6D2-114D-8BDE-60A99D575E8F}" type="presOf" srcId="{5F990AAF-0ABF-784F-876E-4D0FA3D6EBA7}" destId="{4CBD302D-3180-394F-B497-C2FF58D7EFF5}" srcOrd="0" destOrd="0" presId="urn:microsoft.com/office/officeart/2005/8/layout/hierarchy2"/>
    <dgm:cxn modelId="{E8A6D235-AE84-344F-96B2-87FBA1CF5CBD}" type="presOf" srcId="{F877EA56-AF29-184D-B46F-B4B6C3AB08DA}" destId="{7E280F06-6880-2143-9DA9-98ADB3CEFFCE}" srcOrd="0" destOrd="0" presId="urn:microsoft.com/office/officeart/2005/8/layout/hierarchy2"/>
    <dgm:cxn modelId="{EB1E6339-70C4-6A41-989D-1173B0524E18}" srcId="{533252F6-16AF-7146-BBA2-B2258923C18D}" destId="{5F990AAF-0ABF-784F-876E-4D0FA3D6EBA7}" srcOrd="1" destOrd="0" parTransId="{FDEB32A8-CED6-5041-B969-56B06BC1FBE0}" sibTransId="{3763D781-2596-B842-9326-73F09670E4AF}"/>
    <dgm:cxn modelId="{98DC555D-ABB6-4A46-90CC-B2BE75C3E32B}" type="presOf" srcId="{54E1DA8A-AE2D-EB4F-B610-1BAF5A752DC0}" destId="{0E38263D-CFFB-1446-92DC-0B6A70AE1771}" srcOrd="0" destOrd="0" presId="urn:microsoft.com/office/officeart/2005/8/layout/hierarchy2"/>
    <dgm:cxn modelId="{9BD24A61-E7FA-D74A-AE26-2445CC9FAEB1}" srcId="{54E1DA8A-AE2D-EB4F-B610-1BAF5A752DC0}" destId="{47AEDF6B-74DE-D045-A1F3-C63601F23AE9}" srcOrd="0" destOrd="0" parTransId="{F4E34F05-AE67-1B4F-A255-BEBABA61C0ED}" sibTransId="{CCBAE875-B2EA-954D-8438-66D1EFFD834D}"/>
    <dgm:cxn modelId="{DA73AE45-A0CA-AE48-A2FB-5730B1734F27}" type="presOf" srcId="{26D7A869-3B3D-D045-A1D0-C878F297EF21}" destId="{FA4B7F64-AE55-FB4E-8F84-CFE37399BD1E}" srcOrd="1" destOrd="0" presId="urn:microsoft.com/office/officeart/2005/8/layout/hierarchy2"/>
    <dgm:cxn modelId="{C44EA646-1401-2047-85F4-3F4A69C86365}" type="presOf" srcId="{F877EA56-AF29-184D-B46F-B4B6C3AB08DA}" destId="{A4F6185F-CE13-EE4F-954D-65732703C046}" srcOrd="1" destOrd="0" presId="urn:microsoft.com/office/officeart/2005/8/layout/hierarchy2"/>
    <dgm:cxn modelId="{3CE6BE6A-C597-964C-9AC7-7341890AF5BD}" type="presOf" srcId="{47AEDF6B-74DE-D045-A1F3-C63601F23AE9}" destId="{8CBCD552-1A80-AE47-A6BB-EB50BF290BB9}" srcOrd="0" destOrd="0" presId="urn:microsoft.com/office/officeart/2005/8/layout/hierarchy2"/>
    <dgm:cxn modelId="{2DD8064B-48AA-6F42-A3BE-2626941DE697}" srcId="{8E669D4E-7605-4A4B-AF0D-32E010506785}" destId="{E04ECCF3-72C0-D749-AC2E-9148512EC961}" srcOrd="0" destOrd="0" parTransId="{1A3E3856-F771-C047-8F6A-F42C8D6AD0BB}" sibTransId="{0F61DAF6-3266-3640-9599-EDD22D85E46E}"/>
    <dgm:cxn modelId="{FCE54E6B-9A32-A641-8593-7A1F410C70FB}" type="presOf" srcId="{B3A34F61-5048-A644-B64C-6B64D97B962D}" destId="{4BB4EF9C-BE0F-2444-96E7-FF717BB0B287}" srcOrd="1" destOrd="0" presId="urn:microsoft.com/office/officeart/2005/8/layout/hierarchy2"/>
    <dgm:cxn modelId="{88D1E34B-EB1B-3F46-B7F9-73A9E8C4AACF}" srcId="{8E669D4E-7605-4A4B-AF0D-32E010506785}" destId="{81D10B17-75A2-4C4A-BF2C-C8CAE0088B0D}" srcOrd="2" destOrd="0" parTransId="{1EFF9915-9962-4844-AC0E-FDC6C9CE7A20}" sibTransId="{1BE56F18-EF66-004E-8195-99FFD211A593}"/>
    <dgm:cxn modelId="{C1AE766F-AEEB-3C4A-9566-86640C220726}" type="presOf" srcId="{A052D891-D5A9-EE41-B8E3-876D43057C56}" destId="{A0FEC2DE-1835-B641-B7E7-EE8534119C5D}" srcOrd="0" destOrd="0" presId="urn:microsoft.com/office/officeart/2005/8/layout/hierarchy2"/>
    <dgm:cxn modelId="{8FDE7671-ED32-6F46-B875-782DDFD61C4F}" type="presOf" srcId="{87B017CC-2054-814C-B424-55DAF3CA6F62}" destId="{FB7DCC7D-4254-9140-ACB9-8F9F289A6F5E}" srcOrd="0" destOrd="0" presId="urn:microsoft.com/office/officeart/2005/8/layout/hierarchy2"/>
    <dgm:cxn modelId="{E3261E74-DF29-A343-88EF-A321D366D812}" srcId="{533252F6-16AF-7146-BBA2-B2258923C18D}" destId="{54E1DA8A-AE2D-EB4F-B610-1BAF5A752DC0}" srcOrd="0" destOrd="0" parTransId="{6502DFBE-30E5-4E49-B2CA-DEDC1820FB48}" sibTransId="{09382929-D394-234B-A189-E511B1E4E047}"/>
    <dgm:cxn modelId="{4431FA54-14A1-194B-8E1A-806B7137AA8E}" srcId="{54E1DA8A-AE2D-EB4F-B610-1BAF5A752DC0}" destId="{8E669D4E-7605-4A4B-AF0D-32E010506785}" srcOrd="1" destOrd="0" parTransId="{A052D891-D5A9-EE41-B8E3-876D43057C56}" sibTransId="{B7539A8E-A90D-AD4B-9CE8-5D0089569653}"/>
    <dgm:cxn modelId="{D4D72776-EEF6-5440-BBB6-97A368A97B95}" type="presOf" srcId="{B953B7F6-9DEE-8B4A-8A99-BBD97994BE04}" destId="{7459877B-8E42-7A48-AEAC-411006C74C44}" srcOrd="0" destOrd="0" presId="urn:microsoft.com/office/officeart/2005/8/layout/hierarchy2"/>
    <dgm:cxn modelId="{3A4B8C56-F69F-6D41-BF03-11C39F2F8E0A}" type="presOf" srcId="{8E188DDD-3B78-124D-AD18-2A2CD69B696F}" destId="{D8AC3A6C-98FD-E54C-943E-5521897F82B0}" srcOrd="0" destOrd="0" presId="urn:microsoft.com/office/officeart/2005/8/layout/hierarchy2"/>
    <dgm:cxn modelId="{75460E59-D494-0445-967E-FFBC3B20159A}" type="presOf" srcId="{1EFF9915-9962-4844-AC0E-FDC6C9CE7A20}" destId="{C5AF62CF-11CC-C14C-90E5-1E3EABCEBC97}" srcOrd="0" destOrd="0" presId="urn:microsoft.com/office/officeart/2005/8/layout/hierarchy2"/>
    <dgm:cxn modelId="{4C55DE82-0B97-C84B-BC1B-B77BE9F646C4}" type="presOf" srcId="{FDEB32A8-CED6-5041-B969-56B06BC1FBE0}" destId="{01E00CC8-E601-DE43-92FA-5586B8A8A5CD}" srcOrd="1" destOrd="0" presId="urn:microsoft.com/office/officeart/2005/8/layout/hierarchy2"/>
    <dgm:cxn modelId="{2D5A3B89-684A-CF42-885E-0937489EC326}" type="presOf" srcId="{A0A4A332-25FB-B04F-B146-0FB7E2B4D373}" destId="{86EB0A54-8EFF-FD4A-9AB0-28B71E12917A}" srcOrd="0" destOrd="0" presId="urn:microsoft.com/office/officeart/2005/8/layout/hierarchy2"/>
    <dgm:cxn modelId="{203F4793-92BC-244E-A9CC-E503C7DA0E93}" type="presOf" srcId="{81D10B17-75A2-4C4A-BF2C-C8CAE0088B0D}" destId="{CDAD8FCD-0DEC-2B4E-A016-BFB529022193}" srcOrd="0" destOrd="0" presId="urn:microsoft.com/office/officeart/2005/8/layout/hierarchy2"/>
    <dgm:cxn modelId="{87A42C94-79F1-304D-AF16-B2B886FA3CAE}" type="presOf" srcId="{F4E34F05-AE67-1B4F-A255-BEBABA61C0ED}" destId="{1FE7D556-09CB-BC40-B7D9-5D17F315BC09}" srcOrd="1" destOrd="0" presId="urn:microsoft.com/office/officeart/2005/8/layout/hierarchy2"/>
    <dgm:cxn modelId="{5E8C5196-FCD2-1A41-83AC-0D7F72510DDB}" srcId="{54E1DA8A-AE2D-EB4F-B610-1BAF5A752DC0}" destId="{8E188DDD-3B78-124D-AD18-2A2CD69B696F}" srcOrd="2" destOrd="0" parTransId="{F877EA56-AF29-184D-B46F-B4B6C3AB08DA}" sibTransId="{03B1B32B-4682-9743-BAD2-4BAAD02D374C}"/>
    <dgm:cxn modelId="{6CF42E9A-D4B7-1040-9F36-867E99F20F76}" type="presOf" srcId="{1A3E3856-F771-C047-8F6A-F42C8D6AD0BB}" destId="{2B61A59A-79F4-7347-B37C-C627B28B80BE}" srcOrd="1" destOrd="0" presId="urn:microsoft.com/office/officeart/2005/8/layout/hierarchy2"/>
    <dgm:cxn modelId="{3923FFBF-9276-774D-A8C0-9FECE330F1D1}" type="presOf" srcId="{FDEB32A8-CED6-5041-B969-56B06BC1FBE0}" destId="{B5694BA1-4397-7B4A-883E-357A81C7A971}" srcOrd="0" destOrd="0" presId="urn:microsoft.com/office/officeart/2005/8/layout/hierarchy2"/>
    <dgm:cxn modelId="{ECF117C7-34AB-564E-BEBB-8CD1312A6874}" type="presOf" srcId="{E04ECCF3-72C0-D749-AC2E-9148512EC961}" destId="{E5AC00CC-6004-4C42-AC9B-34C87C7EE550}" srcOrd="0" destOrd="0" presId="urn:microsoft.com/office/officeart/2005/8/layout/hierarchy2"/>
    <dgm:cxn modelId="{E54231C7-6A4F-4F4A-8CE7-FDF06850F447}" type="presOf" srcId="{1A3E3856-F771-C047-8F6A-F42C8D6AD0BB}" destId="{242FBF9D-FF0F-D547-974E-66F0966D391B}" srcOrd="0" destOrd="0" presId="urn:microsoft.com/office/officeart/2005/8/layout/hierarchy2"/>
    <dgm:cxn modelId="{1A5358D5-0A8C-0C41-B0B8-71190A85278D}" srcId="{8E669D4E-7605-4A4B-AF0D-32E010506785}" destId="{A0A4A332-25FB-B04F-B146-0FB7E2B4D373}" srcOrd="1" destOrd="0" parTransId="{26D7A869-3B3D-D045-A1D0-C878F297EF21}" sibTransId="{38C5C7A8-73B6-8B4A-97C7-D355242C3076}"/>
    <dgm:cxn modelId="{221C41E0-1984-D24F-BCD7-0DA9D9BC48FE}" type="presOf" srcId="{6502DFBE-30E5-4E49-B2CA-DEDC1820FB48}" destId="{293371E0-47B8-3743-BE1D-E3551D260C78}" srcOrd="1" destOrd="0" presId="urn:microsoft.com/office/officeart/2005/8/layout/hierarchy2"/>
    <dgm:cxn modelId="{1C45BEE1-C3A2-4145-B845-4BF150342DFF}" type="presOf" srcId="{F4E34F05-AE67-1B4F-A255-BEBABA61C0ED}" destId="{E0928527-417F-604D-9D63-49871F4B1615}" srcOrd="0" destOrd="0" presId="urn:microsoft.com/office/officeart/2005/8/layout/hierarchy2"/>
    <dgm:cxn modelId="{EA79E5E3-6541-A24C-A64B-14BE0488E864}" srcId="{5F990AAF-0ABF-784F-876E-4D0FA3D6EBA7}" destId="{87B017CC-2054-814C-B424-55DAF3CA6F62}" srcOrd="0" destOrd="0" parTransId="{B3A34F61-5048-A644-B64C-6B64D97B962D}" sibTransId="{DDCFFE64-CBD7-084E-B44C-A9391B87EDF2}"/>
    <dgm:cxn modelId="{E47992E7-845C-9B4D-8F95-57E2F0DB45F6}" type="presOf" srcId="{B3A34F61-5048-A644-B64C-6B64D97B962D}" destId="{FF02BE21-D1C1-5740-B621-550AA55D36E0}" srcOrd="0" destOrd="0" presId="urn:microsoft.com/office/officeart/2005/8/layout/hierarchy2"/>
    <dgm:cxn modelId="{EC6EDEE9-2F8F-1E4E-8C2B-AACB4B668D2F}" srcId="{B953B7F6-9DEE-8B4A-8A99-BBD97994BE04}" destId="{533252F6-16AF-7146-BBA2-B2258923C18D}" srcOrd="0" destOrd="0" parTransId="{22CDECBC-2408-F246-A490-7D5575E3A707}" sibTransId="{E1E1D2D0-5FA2-AD4F-B7CF-85802D4027B0}"/>
    <dgm:cxn modelId="{131F7AEB-9CE7-AF44-BD83-7BB6B56396AF}" type="presOf" srcId="{8E669D4E-7605-4A4B-AF0D-32E010506785}" destId="{84AC6E71-AE0C-B947-9FD5-C3D9F541F673}" srcOrd="0" destOrd="0" presId="urn:microsoft.com/office/officeart/2005/8/layout/hierarchy2"/>
    <dgm:cxn modelId="{6F7697F6-5744-EA47-A446-4141FBB6ACF2}" type="presOf" srcId="{533252F6-16AF-7146-BBA2-B2258923C18D}" destId="{814CEB4D-EF1A-FE4A-93AC-01C48ACA9D99}" srcOrd="0" destOrd="0" presId="urn:microsoft.com/office/officeart/2005/8/layout/hierarchy2"/>
    <dgm:cxn modelId="{3B0A787E-83CE-1641-AAD7-DC4E2893E096}" type="presParOf" srcId="{7459877B-8E42-7A48-AEAC-411006C74C44}" destId="{3B7B0863-4780-4646-8D14-3AD9CFF7E337}" srcOrd="0" destOrd="0" presId="urn:microsoft.com/office/officeart/2005/8/layout/hierarchy2"/>
    <dgm:cxn modelId="{395720D9-C678-4C4B-9CC9-66E68403927E}" type="presParOf" srcId="{3B7B0863-4780-4646-8D14-3AD9CFF7E337}" destId="{814CEB4D-EF1A-FE4A-93AC-01C48ACA9D99}" srcOrd="0" destOrd="0" presId="urn:microsoft.com/office/officeart/2005/8/layout/hierarchy2"/>
    <dgm:cxn modelId="{1F699A20-51AA-B244-889C-61081C064390}" type="presParOf" srcId="{3B7B0863-4780-4646-8D14-3AD9CFF7E337}" destId="{73AB040D-933A-6147-A88D-DE9248980BAE}" srcOrd="1" destOrd="0" presId="urn:microsoft.com/office/officeart/2005/8/layout/hierarchy2"/>
    <dgm:cxn modelId="{F9EC0F82-7F06-4245-8A9B-09AC7E06419B}" type="presParOf" srcId="{73AB040D-933A-6147-A88D-DE9248980BAE}" destId="{CC4ED1FC-7BD9-924A-AC07-35667E026CCF}" srcOrd="0" destOrd="0" presId="urn:microsoft.com/office/officeart/2005/8/layout/hierarchy2"/>
    <dgm:cxn modelId="{7784DA20-A1B1-5547-9B61-C7CBF7FE3CAC}" type="presParOf" srcId="{CC4ED1FC-7BD9-924A-AC07-35667E026CCF}" destId="{293371E0-47B8-3743-BE1D-E3551D260C78}" srcOrd="0" destOrd="0" presId="urn:microsoft.com/office/officeart/2005/8/layout/hierarchy2"/>
    <dgm:cxn modelId="{9C0E577B-CD1C-E34F-A54B-DAD9A40D8A15}" type="presParOf" srcId="{73AB040D-933A-6147-A88D-DE9248980BAE}" destId="{DE173EF0-5129-E94A-8113-E97B01D9D243}" srcOrd="1" destOrd="0" presId="urn:microsoft.com/office/officeart/2005/8/layout/hierarchy2"/>
    <dgm:cxn modelId="{6F06F5D3-8CFD-B841-99B7-A5A9F091852E}" type="presParOf" srcId="{DE173EF0-5129-E94A-8113-E97B01D9D243}" destId="{0E38263D-CFFB-1446-92DC-0B6A70AE1771}" srcOrd="0" destOrd="0" presId="urn:microsoft.com/office/officeart/2005/8/layout/hierarchy2"/>
    <dgm:cxn modelId="{EC26DA17-DE0E-B449-B66C-4C43A2008184}" type="presParOf" srcId="{DE173EF0-5129-E94A-8113-E97B01D9D243}" destId="{A49543A9-EAE5-FA4F-9360-478714F1EA22}" srcOrd="1" destOrd="0" presId="urn:microsoft.com/office/officeart/2005/8/layout/hierarchy2"/>
    <dgm:cxn modelId="{B9A376FB-8F5D-0B44-AC1B-F4EC19CF1F7C}" type="presParOf" srcId="{A49543A9-EAE5-FA4F-9360-478714F1EA22}" destId="{E0928527-417F-604D-9D63-49871F4B1615}" srcOrd="0" destOrd="0" presId="urn:microsoft.com/office/officeart/2005/8/layout/hierarchy2"/>
    <dgm:cxn modelId="{36A9B334-FC91-664E-8ADF-8EEC9982CD0D}" type="presParOf" srcId="{E0928527-417F-604D-9D63-49871F4B1615}" destId="{1FE7D556-09CB-BC40-B7D9-5D17F315BC09}" srcOrd="0" destOrd="0" presId="urn:microsoft.com/office/officeart/2005/8/layout/hierarchy2"/>
    <dgm:cxn modelId="{0B2E1FCF-7FCB-7041-86C1-0CD5F1846EF2}" type="presParOf" srcId="{A49543A9-EAE5-FA4F-9360-478714F1EA22}" destId="{4AE1F44B-6EDD-D145-A518-36F9EC498B14}" srcOrd="1" destOrd="0" presId="urn:microsoft.com/office/officeart/2005/8/layout/hierarchy2"/>
    <dgm:cxn modelId="{7A4F8941-80CB-DE45-B412-B63B9C95387E}" type="presParOf" srcId="{4AE1F44B-6EDD-D145-A518-36F9EC498B14}" destId="{8CBCD552-1A80-AE47-A6BB-EB50BF290BB9}" srcOrd="0" destOrd="0" presId="urn:microsoft.com/office/officeart/2005/8/layout/hierarchy2"/>
    <dgm:cxn modelId="{63AE3034-F2E3-1440-90E1-9CA6203D33CC}" type="presParOf" srcId="{4AE1F44B-6EDD-D145-A518-36F9EC498B14}" destId="{FD59D3AE-81AB-9842-903A-16A494DC88A5}" srcOrd="1" destOrd="0" presId="urn:microsoft.com/office/officeart/2005/8/layout/hierarchy2"/>
    <dgm:cxn modelId="{741A632A-23C6-1C47-964D-16899E0F3E0D}" type="presParOf" srcId="{A49543A9-EAE5-FA4F-9360-478714F1EA22}" destId="{A0FEC2DE-1835-B641-B7E7-EE8534119C5D}" srcOrd="2" destOrd="0" presId="urn:microsoft.com/office/officeart/2005/8/layout/hierarchy2"/>
    <dgm:cxn modelId="{98E4C161-6235-CF4F-8FB7-008C52422959}" type="presParOf" srcId="{A0FEC2DE-1835-B641-B7E7-EE8534119C5D}" destId="{200FD476-4910-E042-849E-741BD73C5BC1}" srcOrd="0" destOrd="0" presId="urn:microsoft.com/office/officeart/2005/8/layout/hierarchy2"/>
    <dgm:cxn modelId="{1B5D0B7F-66D1-A148-875D-9F993E55823F}" type="presParOf" srcId="{A49543A9-EAE5-FA4F-9360-478714F1EA22}" destId="{8FEAF7A0-C6DA-5E41-9133-E88ED20B7F1B}" srcOrd="3" destOrd="0" presId="urn:microsoft.com/office/officeart/2005/8/layout/hierarchy2"/>
    <dgm:cxn modelId="{91119592-7542-1847-B00A-89C298F11C48}" type="presParOf" srcId="{8FEAF7A0-C6DA-5E41-9133-E88ED20B7F1B}" destId="{84AC6E71-AE0C-B947-9FD5-C3D9F541F673}" srcOrd="0" destOrd="0" presId="urn:microsoft.com/office/officeart/2005/8/layout/hierarchy2"/>
    <dgm:cxn modelId="{04285D4E-DE72-DC41-A6E8-DCBAC49BC599}" type="presParOf" srcId="{8FEAF7A0-C6DA-5E41-9133-E88ED20B7F1B}" destId="{5DEC576C-F19B-CB4E-AAFD-0DB90BB57DDC}" srcOrd="1" destOrd="0" presId="urn:microsoft.com/office/officeart/2005/8/layout/hierarchy2"/>
    <dgm:cxn modelId="{F8476DC8-5461-FF42-A033-FBF3733B0AE6}" type="presParOf" srcId="{5DEC576C-F19B-CB4E-AAFD-0DB90BB57DDC}" destId="{242FBF9D-FF0F-D547-974E-66F0966D391B}" srcOrd="0" destOrd="0" presId="urn:microsoft.com/office/officeart/2005/8/layout/hierarchy2"/>
    <dgm:cxn modelId="{7D0E45C3-9EAB-E74C-A7C7-DCA8DB2E57A4}" type="presParOf" srcId="{242FBF9D-FF0F-D547-974E-66F0966D391B}" destId="{2B61A59A-79F4-7347-B37C-C627B28B80BE}" srcOrd="0" destOrd="0" presId="urn:microsoft.com/office/officeart/2005/8/layout/hierarchy2"/>
    <dgm:cxn modelId="{F9B96FE2-8F6F-6149-9F40-DDD459990ACF}" type="presParOf" srcId="{5DEC576C-F19B-CB4E-AAFD-0DB90BB57DDC}" destId="{23A8BC27-D6BB-E24E-9EBB-051F33B20167}" srcOrd="1" destOrd="0" presId="urn:microsoft.com/office/officeart/2005/8/layout/hierarchy2"/>
    <dgm:cxn modelId="{29C06FEA-A80B-1047-9CCB-39DA37C888E9}" type="presParOf" srcId="{23A8BC27-D6BB-E24E-9EBB-051F33B20167}" destId="{E5AC00CC-6004-4C42-AC9B-34C87C7EE550}" srcOrd="0" destOrd="0" presId="urn:microsoft.com/office/officeart/2005/8/layout/hierarchy2"/>
    <dgm:cxn modelId="{5CD04C3B-F023-494E-B80C-639050BF2A70}" type="presParOf" srcId="{23A8BC27-D6BB-E24E-9EBB-051F33B20167}" destId="{FFD29150-AB5D-AF4C-8001-D05E1AD1D270}" srcOrd="1" destOrd="0" presId="urn:microsoft.com/office/officeart/2005/8/layout/hierarchy2"/>
    <dgm:cxn modelId="{5EF69C15-53B5-5843-AB82-6147922AF27F}" type="presParOf" srcId="{5DEC576C-F19B-CB4E-AAFD-0DB90BB57DDC}" destId="{6A2F89DB-C871-354A-9B31-890E41C7E492}" srcOrd="2" destOrd="0" presId="urn:microsoft.com/office/officeart/2005/8/layout/hierarchy2"/>
    <dgm:cxn modelId="{AFDD1A32-67F0-F748-A726-9D9968278BCD}" type="presParOf" srcId="{6A2F89DB-C871-354A-9B31-890E41C7E492}" destId="{FA4B7F64-AE55-FB4E-8F84-CFE37399BD1E}" srcOrd="0" destOrd="0" presId="urn:microsoft.com/office/officeart/2005/8/layout/hierarchy2"/>
    <dgm:cxn modelId="{2C7BE584-C162-324B-855B-25B26E989AA2}" type="presParOf" srcId="{5DEC576C-F19B-CB4E-AAFD-0DB90BB57DDC}" destId="{33F548BD-5721-7244-BD5D-1214585101B1}" srcOrd="3" destOrd="0" presId="urn:microsoft.com/office/officeart/2005/8/layout/hierarchy2"/>
    <dgm:cxn modelId="{2CE98803-0A7E-D04C-8C89-F8A47C2CB714}" type="presParOf" srcId="{33F548BD-5721-7244-BD5D-1214585101B1}" destId="{86EB0A54-8EFF-FD4A-9AB0-28B71E12917A}" srcOrd="0" destOrd="0" presId="urn:microsoft.com/office/officeart/2005/8/layout/hierarchy2"/>
    <dgm:cxn modelId="{68DC9F97-29E9-DA46-8CFD-659BEAB9DDC7}" type="presParOf" srcId="{33F548BD-5721-7244-BD5D-1214585101B1}" destId="{672685BA-09FC-3643-BA95-811893CCCB32}" srcOrd="1" destOrd="0" presId="urn:microsoft.com/office/officeart/2005/8/layout/hierarchy2"/>
    <dgm:cxn modelId="{4B4A4833-6108-7849-AF9A-681E1F72F94B}" type="presParOf" srcId="{5DEC576C-F19B-CB4E-AAFD-0DB90BB57DDC}" destId="{C5AF62CF-11CC-C14C-90E5-1E3EABCEBC97}" srcOrd="4" destOrd="0" presId="urn:microsoft.com/office/officeart/2005/8/layout/hierarchy2"/>
    <dgm:cxn modelId="{17942C03-CA39-2F40-B51F-C8DFF90B4F77}" type="presParOf" srcId="{C5AF62CF-11CC-C14C-90E5-1E3EABCEBC97}" destId="{EA0C3240-4050-374E-AAA1-0D70D740B874}" srcOrd="0" destOrd="0" presId="urn:microsoft.com/office/officeart/2005/8/layout/hierarchy2"/>
    <dgm:cxn modelId="{447AEC72-590F-5A49-BAC5-496EE0BC3143}" type="presParOf" srcId="{5DEC576C-F19B-CB4E-AAFD-0DB90BB57DDC}" destId="{813C7EEF-9008-0D47-A1ED-0D2AFF5E6C7E}" srcOrd="5" destOrd="0" presId="urn:microsoft.com/office/officeart/2005/8/layout/hierarchy2"/>
    <dgm:cxn modelId="{B2D1A371-6B6B-9B44-9EBE-6C98F07D7A1E}" type="presParOf" srcId="{813C7EEF-9008-0D47-A1ED-0D2AFF5E6C7E}" destId="{CDAD8FCD-0DEC-2B4E-A016-BFB529022193}" srcOrd="0" destOrd="0" presId="urn:microsoft.com/office/officeart/2005/8/layout/hierarchy2"/>
    <dgm:cxn modelId="{2DCCCDFC-7848-C940-ABFA-D765F74EC5C9}" type="presParOf" srcId="{813C7EEF-9008-0D47-A1ED-0D2AFF5E6C7E}" destId="{DF229427-9196-7747-976D-7FA3C7686649}" srcOrd="1" destOrd="0" presId="urn:microsoft.com/office/officeart/2005/8/layout/hierarchy2"/>
    <dgm:cxn modelId="{0123BB11-5730-FC48-813C-54912A74DCDB}" type="presParOf" srcId="{A49543A9-EAE5-FA4F-9360-478714F1EA22}" destId="{7E280F06-6880-2143-9DA9-98ADB3CEFFCE}" srcOrd="4" destOrd="0" presId="urn:microsoft.com/office/officeart/2005/8/layout/hierarchy2"/>
    <dgm:cxn modelId="{47DB4AAD-D7F3-7F4A-9445-C3AFE25C18E0}" type="presParOf" srcId="{7E280F06-6880-2143-9DA9-98ADB3CEFFCE}" destId="{A4F6185F-CE13-EE4F-954D-65732703C046}" srcOrd="0" destOrd="0" presId="urn:microsoft.com/office/officeart/2005/8/layout/hierarchy2"/>
    <dgm:cxn modelId="{29CD65A8-CF2B-7E4C-8D6F-C19A7F59061C}" type="presParOf" srcId="{A49543A9-EAE5-FA4F-9360-478714F1EA22}" destId="{97935270-0637-3D45-8835-0E4CF2B10904}" srcOrd="5" destOrd="0" presId="urn:microsoft.com/office/officeart/2005/8/layout/hierarchy2"/>
    <dgm:cxn modelId="{CA9EBA94-DEE1-DA43-A953-DDFA29A77C59}" type="presParOf" srcId="{97935270-0637-3D45-8835-0E4CF2B10904}" destId="{D8AC3A6C-98FD-E54C-943E-5521897F82B0}" srcOrd="0" destOrd="0" presId="urn:microsoft.com/office/officeart/2005/8/layout/hierarchy2"/>
    <dgm:cxn modelId="{02851FBC-2554-784A-8146-7AE514155B94}" type="presParOf" srcId="{97935270-0637-3D45-8835-0E4CF2B10904}" destId="{35D7CB54-AA6D-8F4D-8523-1477988CACC6}" srcOrd="1" destOrd="0" presId="urn:microsoft.com/office/officeart/2005/8/layout/hierarchy2"/>
    <dgm:cxn modelId="{5994A605-09B1-4D42-B519-92FD5D549DE7}" type="presParOf" srcId="{73AB040D-933A-6147-A88D-DE9248980BAE}" destId="{B5694BA1-4397-7B4A-883E-357A81C7A971}" srcOrd="2" destOrd="0" presId="urn:microsoft.com/office/officeart/2005/8/layout/hierarchy2"/>
    <dgm:cxn modelId="{E0DD6364-D01E-9B4A-B63A-2DE78123AFE5}" type="presParOf" srcId="{B5694BA1-4397-7B4A-883E-357A81C7A971}" destId="{01E00CC8-E601-DE43-92FA-5586B8A8A5CD}" srcOrd="0" destOrd="0" presId="urn:microsoft.com/office/officeart/2005/8/layout/hierarchy2"/>
    <dgm:cxn modelId="{B04871FB-36B2-374E-913D-078296101012}" type="presParOf" srcId="{73AB040D-933A-6147-A88D-DE9248980BAE}" destId="{D5255D4E-971A-5843-B3E5-48CE582B9648}" srcOrd="3" destOrd="0" presId="urn:microsoft.com/office/officeart/2005/8/layout/hierarchy2"/>
    <dgm:cxn modelId="{5C80E2F4-EA56-2F41-BCFF-D0D2AEDD553F}" type="presParOf" srcId="{D5255D4E-971A-5843-B3E5-48CE582B9648}" destId="{4CBD302D-3180-394F-B497-C2FF58D7EFF5}" srcOrd="0" destOrd="0" presId="urn:microsoft.com/office/officeart/2005/8/layout/hierarchy2"/>
    <dgm:cxn modelId="{AF238777-000F-A041-9C71-B8A6E7649F9F}" type="presParOf" srcId="{D5255D4E-971A-5843-B3E5-48CE582B9648}" destId="{ED8B0053-5EC2-B542-9D64-33BCCFC4D3D2}" srcOrd="1" destOrd="0" presId="urn:microsoft.com/office/officeart/2005/8/layout/hierarchy2"/>
    <dgm:cxn modelId="{3212ABCD-F266-5147-A030-ABD979DA8A51}" type="presParOf" srcId="{ED8B0053-5EC2-B542-9D64-33BCCFC4D3D2}" destId="{FF02BE21-D1C1-5740-B621-550AA55D36E0}" srcOrd="0" destOrd="0" presId="urn:microsoft.com/office/officeart/2005/8/layout/hierarchy2"/>
    <dgm:cxn modelId="{22C9D76E-15F8-CF42-85DA-FC0CA33E614B}" type="presParOf" srcId="{FF02BE21-D1C1-5740-B621-550AA55D36E0}" destId="{4BB4EF9C-BE0F-2444-96E7-FF717BB0B287}" srcOrd="0" destOrd="0" presId="urn:microsoft.com/office/officeart/2005/8/layout/hierarchy2"/>
    <dgm:cxn modelId="{58D38C66-0E2A-5A44-A963-514E0B11F3B0}" type="presParOf" srcId="{ED8B0053-5EC2-B542-9D64-33BCCFC4D3D2}" destId="{ECFA5014-6A34-EF4B-A02F-8368E7DDCE63}" srcOrd="1" destOrd="0" presId="urn:microsoft.com/office/officeart/2005/8/layout/hierarchy2"/>
    <dgm:cxn modelId="{04F1B991-210F-5942-B850-659C4F9EB048}" type="presParOf" srcId="{ECFA5014-6A34-EF4B-A02F-8368E7DDCE63}" destId="{FB7DCC7D-4254-9140-ACB9-8F9F289A6F5E}" srcOrd="0" destOrd="0" presId="urn:microsoft.com/office/officeart/2005/8/layout/hierarchy2"/>
    <dgm:cxn modelId="{1C56AC0A-4209-D447-B530-E4685268E6CF}" type="presParOf" srcId="{ECFA5014-6A34-EF4B-A02F-8368E7DDCE63}" destId="{063BC21C-2C12-7E41-8165-A9581B21E7C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CEB4D-EF1A-FE4A-93AC-01C48ACA9D99}">
      <dsp:nvSpPr>
        <dsp:cNvPr id="0" name=""/>
        <dsp:cNvSpPr/>
      </dsp:nvSpPr>
      <dsp:spPr>
        <a:xfrm>
          <a:off x="390654" y="2153793"/>
          <a:ext cx="1871978" cy="9359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Request for Appeal</a:t>
          </a:r>
        </a:p>
      </dsp:txBody>
      <dsp:txXfrm>
        <a:off x="390654" y="2153793"/>
        <a:ext cx="1871978" cy="935989"/>
      </dsp:txXfrm>
    </dsp:sp>
    <dsp:sp modelId="{CC4ED1FC-7BD9-924A-AC07-35667E026CCF}">
      <dsp:nvSpPr>
        <dsp:cNvPr id="0" name=""/>
        <dsp:cNvSpPr/>
      </dsp:nvSpPr>
      <dsp:spPr>
        <a:xfrm rot="18289469">
          <a:off x="1981419" y="2063379"/>
          <a:ext cx="1311220" cy="40429"/>
        </a:xfrm>
        <a:custGeom>
          <a:avLst/>
          <a:gdLst/>
          <a:ahLst/>
          <a:cxnLst/>
          <a:rect l="0" t="0" r="0" b="0"/>
          <a:pathLst>
            <a:path>
              <a:moveTo>
                <a:pt x="0" y="20214"/>
              </a:moveTo>
              <a:lnTo>
                <a:pt x="1311220"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604248" y="2050813"/>
        <a:ext cx="65561" cy="65561"/>
      </dsp:txXfrm>
    </dsp:sp>
    <dsp:sp modelId="{0E38263D-CFFB-1446-92DC-0B6A70AE1771}">
      <dsp:nvSpPr>
        <dsp:cNvPr id="0" name=""/>
        <dsp:cNvSpPr/>
      </dsp:nvSpPr>
      <dsp:spPr>
        <a:xfrm>
          <a:off x="3011425" y="1077405"/>
          <a:ext cx="1871978" cy="9359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Accepted</a:t>
          </a:r>
        </a:p>
      </dsp:txBody>
      <dsp:txXfrm>
        <a:off x="3011425" y="1077405"/>
        <a:ext cx="1871978" cy="935989"/>
      </dsp:txXfrm>
    </dsp:sp>
    <dsp:sp modelId="{E0928527-417F-604D-9D63-49871F4B1615}">
      <dsp:nvSpPr>
        <dsp:cNvPr id="0" name=""/>
        <dsp:cNvSpPr/>
      </dsp:nvSpPr>
      <dsp:spPr>
        <a:xfrm rot="18289469">
          <a:off x="4602189" y="986991"/>
          <a:ext cx="1311220" cy="40429"/>
        </a:xfrm>
        <a:custGeom>
          <a:avLst/>
          <a:gdLst/>
          <a:ahLst/>
          <a:cxnLst/>
          <a:rect l="0" t="0" r="0" b="0"/>
          <a:pathLst>
            <a:path>
              <a:moveTo>
                <a:pt x="0" y="20214"/>
              </a:moveTo>
              <a:lnTo>
                <a:pt x="1311220" y="2021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225019" y="974425"/>
        <a:ext cx="65561" cy="65561"/>
      </dsp:txXfrm>
    </dsp:sp>
    <dsp:sp modelId="{8CBCD552-1A80-AE47-A6BB-EB50BF290BB9}">
      <dsp:nvSpPr>
        <dsp:cNvPr id="0" name=""/>
        <dsp:cNvSpPr/>
      </dsp:nvSpPr>
      <dsp:spPr>
        <a:xfrm>
          <a:off x="5632195" y="1017"/>
          <a:ext cx="1871978" cy="9359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Decision Stands</a:t>
          </a:r>
        </a:p>
      </dsp:txBody>
      <dsp:txXfrm>
        <a:off x="5632195" y="1017"/>
        <a:ext cx="1871978" cy="935989"/>
      </dsp:txXfrm>
    </dsp:sp>
    <dsp:sp modelId="{A0FEC2DE-1835-B641-B7E7-EE8534119C5D}">
      <dsp:nvSpPr>
        <dsp:cNvPr id="0" name=""/>
        <dsp:cNvSpPr/>
      </dsp:nvSpPr>
      <dsp:spPr>
        <a:xfrm>
          <a:off x="4883404" y="1525185"/>
          <a:ext cx="748791" cy="40429"/>
        </a:xfrm>
        <a:custGeom>
          <a:avLst/>
          <a:gdLst/>
          <a:ahLst/>
          <a:cxnLst/>
          <a:rect l="0" t="0" r="0" b="0"/>
          <a:pathLst>
            <a:path>
              <a:moveTo>
                <a:pt x="0" y="20214"/>
              </a:moveTo>
              <a:lnTo>
                <a:pt x="748791" y="2021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239080" y="1526680"/>
        <a:ext cx="37439" cy="37439"/>
      </dsp:txXfrm>
    </dsp:sp>
    <dsp:sp modelId="{84AC6E71-AE0C-B947-9FD5-C3D9F541F673}">
      <dsp:nvSpPr>
        <dsp:cNvPr id="0" name=""/>
        <dsp:cNvSpPr/>
      </dsp:nvSpPr>
      <dsp:spPr>
        <a:xfrm>
          <a:off x="5632195" y="1077405"/>
          <a:ext cx="1871978" cy="9359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Remand</a:t>
          </a:r>
        </a:p>
      </dsp:txBody>
      <dsp:txXfrm>
        <a:off x="5632195" y="1077405"/>
        <a:ext cx="1871978" cy="935989"/>
      </dsp:txXfrm>
    </dsp:sp>
    <dsp:sp modelId="{242FBF9D-FF0F-D547-974E-66F0966D391B}">
      <dsp:nvSpPr>
        <dsp:cNvPr id="0" name=""/>
        <dsp:cNvSpPr/>
      </dsp:nvSpPr>
      <dsp:spPr>
        <a:xfrm rot="18289469">
          <a:off x="7222960" y="986991"/>
          <a:ext cx="1311220" cy="40429"/>
        </a:xfrm>
        <a:custGeom>
          <a:avLst/>
          <a:gdLst/>
          <a:ahLst/>
          <a:cxnLst/>
          <a:rect l="0" t="0" r="0" b="0"/>
          <a:pathLst>
            <a:path>
              <a:moveTo>
                <a:pt x="0" y="20214"/>
              </a:moveTo>
              <a:lnTo>
                <a:pt x="1311220"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7845790" y="974425"/>
        <a:ext cx="65561" cy="65561"/>
      </dsp:txXfrm>
    </dsp:sp>
    <dsp:sp modelId="{E5AC00CC-6004-4C42-AC9B-34C87C7EE550}">
      <dsp:nvSpPr>
        <dsp:cNvPr id="0" name=""/>
        <dsp:cNvSpPr/>
      </dsp:nvSpPr>
      <dsp:spPr>
        <a:xfrm>
          <a:off x="8252966" y="1017"/>
          <a:ext cx="1871978" cy="9359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New Investigation</a:t>
          </a:r>
        </a:p>
      </dsp:txBody>
      <dsp:txXfrm>
        <a:off x="8252966" y="1017"/>
        <a:ext cx="1871978" cy="935989"/>
      </dsp:txXfrm>
    </dsp:sp>
    <dsp:sp modelId="{6A2F89DB-C871-354A-9B31-890E41C7E492}">
      <dsp:nvSpPr>
        <dsp:cNvPr id="0" name=""/>
        <dsp:cNvSpPr/>
      </dsp:nvSpPr>
      <dsp:spPr>
        <a:xfrm>
          <a:off x="7504174" y="1525185"/>
          <a:ext cx="748791" cy="40429"/>
        </a:xfrm>
        <a:custGeom>
          <a:avLst/>
          <a:gdLst/>
          <a:ahLst/>
          <a:cxnLst/>
          <a:rect l="0" t="0" r="0" b="0"/>
          <a:pathLst>
            <a:path>
              <a:moveTo>
                <a:pt x="0" y="20214"/>
              </a:moveTo>
              <a:lnTo>
                <a:pt x="748791"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7859850" y="1526680"/>
        <a:ext cx="37439" cy="37439"/>
      </dsp:txXfrm>
    </dsp:sp>
    <dsp:sp modelId="{86EB0A54-8EFF-FD4A-9AB0-28B71E12917A}">
      <dsp:nvSpPr>
        <dsp:cNvPr id="0" name=""/>
        <dsp:cNvSpPr/>
      </dsp:nvSpPr>
      <dsp:spPr>
        <a:xfrm>
          <a:off x="8252966" y="1077405"/>
          <a:ext cx="1871978" cy="9359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New Hearing</a:t>
          </a:r>
        </a:p>
      </dsp:txBody>
      <dsp:txXfrm>
        <a:off x="8252966" y="1077405"/>
        <a:ext cx="1871978" cy="935989"/>
      </dsp:txXfrm>
    </dsp:sp>
    <dsp:sp modelId="{C5AF62CF-11CC-C14C-90E5-1E3EABCEBC97}">
      <dsp:nvSpPr>
        <dsp:cNvPr id="0" name=""/>
        <dsp:cNvSpPr/>
      </dsp:nvSpPr>
      <dsp:spPr>
        <a:xfrm rot="3310531">
          <a:off x="7222960" y="2063379"/>
          <a:ext cx="1311220" cy="40429"/>
        </a:xfrm>
        <a:custGeom>
          <a:avLst/>
          <a:gdLst/>
          <a:ahLst/>
          <a:cxnLst/>
          <a:rect l="0" t="0" r="0" b="0"/>
          <a:pathLst>
            <a:path>
              <a:moveTo>
                <a:pt x="0" y="20214"/>
              </a:moveTo>
              <a:lnTo>
                <a:pt x="1311220"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7845790" y="2050813"/>
        <a:ext cx="65561" cy="65561"/>
      </dsp:txXfrm>
    </dsp:sp>
    <dsp:sp modelId="{CDAD8FCD-0DEC-2B4E-A016-BFB529022193}">
      <dsp:nvSpPr>
        <dsp:cNvPr id="0" name=""/>
        <dsp:cNvSpPr/>
      </dsp:nvSpPr>
      <dsp:spPr>
        <a:xfrm>
          <a:off x="8252966" y="2153793"/>
          <a:ext cx="1871978" cy="9359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Sanctions-Only Hearing</a:t>
          </a:r>
        </a:p>
      </dsp:txBody>
      <dsp:txXfrm>
        <a:off x="8252966" y="2153793"/>
        <a:ext cx="1871978" cy="935989"/>
      </dsp:txXfrm>
    </dsp:sp>
    <dsp:sp modelId="{7E280F06-6880-2143-9DA9-98ADB3CEFFCE}">
      <dsp:nvSpPr>
        <dsp:cNvPr id="0" name=""/>
        <dsp:cNvSpPr/>
      </dsp:nvSpPr>
      <dsp:spPr>
        <a:xfrm rot="3310531">
          <a:off x="4602189" y="2063379"/>
          <a:ext cx="1311220" cy="40429"/>
        </a:xfrm>
        <a:custGeom>
          <a:avLst/>
          <a:gdLst/>
          <a:ahLst/>
          <a:cxnLst/>
          <a:rect l="0" t="0" r="0" b="0"/>
          <a:pathLst>
            <a:path>
              <a:moveTo>
                <a:pt x="0" y="20214"/>
              </a:moveTo>
              <a:lnTo>
                <a:pt x="1311220" y="2021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225019" y="2050813"/>
        <a:ext cx="65561" cy="65561"/>
      </dsp:txXfrm>
    </dsp:sp>
    <dsp:sp modelId="{D8AC3A6C-98FD-E54C-943E-5521897F82B0}">
      <dsp:nvSpPr>
        <dsp:cNvPr id="0" name=""/>
        <dsp:cNvSpPr/>
      </dsp:nvSpPr>
      <dsp:spPr>
        <a:xfrm>
          <a:off x="5632195" y="2153793"/>
          <a:ext cx="1871978" cy="9359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Sanction Adjusted</a:t>
          </a:r>
        </a:p>
      </dsp:txBody>
      <dsp:txXfrm>
        <a:off x="5632195" y="2153793"/>
        <a:ext cx="1871978" cy="935989"/>
      </dsp:txXfrm>
    </dsp:sp>
    <dsp:sp modelId="{B5694BA1-4397-7B4A-883E-357A81C7A971}">
      <dsp:nvSpPr>
        <dsp:cNvPr id="0" name=""/>
        <dsp:cNvSpPr/>
      </dsp:nvSpPr>
      <dsp:spPr>
        <a:xfrm rot="3310531">
          <a:off x="1981419" y="3139767"/>
          <a:ext cx="1311220" cy="40429"/>
        </a:xfrm>
        <a:custGeom>
          <a:avLst/>
          <a:gdLst/>
          <a:ahLst/>
          <a:cxnLst/>
          <a:rect l="0" t="0" r="0" b="0"/>
          <a:pathLst>
            <a:path>
              <a:moveTo>
                <a:pt x="0" y="20214"/>
              </a:moveTo>
              <a:lnTo>
                <a:pt x="1311220" y="2021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604248" y="3127201"/>
        <a:ext cx="65561" cy="65561"/>
      </dsp:txXfrm>
    </dsp:sp>
    <dsp:sp modelId="{4CBD302D-3180-394F-B497-C2FF58D7EFF5}">
      <dsp:nvSpPr>
        <dsp:cNvPr id="0" name=""/>
        <dsp:cNvSpPr/>
      </dsp:nvSpPr>
      <dsp:spPr>
        <a:xfrm>
          <a:off x="3011425" y="3230181"/>
          <a:ext cx="1871978" cy="9359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Denied</a:t>
          </a:r>
        </a:p>
      </dsp:txBody>
      <dsp:txXfrm>
        <a:off x="3011425" y="3230181"/>
        <a:ext cx="1871978" cy="935989"/>
      </dsp:txXfrm>
    </dsp:sp>
    <dsp:sp modelId="{FF02BE21-D1C1-5740-B621-550AA55D36E0}">
      <dsp:nvSpPr>
        <dsp:cNvPr id="0" name=""/>
        <dsp:cNvSpPr/>
      </dsp:nvSpPr>
      <dsp:spPr>
        <a:xfrm>
          <a:off x="4883404" y="3677961"/>
          <a:ext cx="748791" cy="40429"/>
        </a:xfrm>
        <a:custGeom>
          <a:avLst/>
          <a:gdLst/>
          <a:ahLst/>
          <a:cxnLst/>
          <a:rect l="0" t="0" r="0" b="0"/>
          <a:pathLst>
            <a:path>
              <a:moveTo>
                <a:pt x="0" y="20214"/>
              </a:moveTo>
              <a:lnTo>
                <a:pt x="748791" y="2021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239080" y="3679456"/>
        <a:ext cx="37439" cy="37439"/>
      </dsp:txXfrm>
    </dsp:sp>
    <dsp:sp modelId="{FB7DCC7D-4254-9140-ACB9-8F9F289A6F5E}">
      <dsp:nvSpPr>
        <dsp:cNvPr id="0" name=""/>
        <dsp:cNvSpPr/>
      </dsp:nvSpPr>
      <dsp:spPr>
        <a:xfrm>
          <a:off x="5632195" y="3230181"/>
          <a:ext cx="1871978" cy="9359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Helvetica"/>
            </a:rPr>
            <a:t>Decision Stands</a:t>
          </a:r>
        </a:p>
      </dsp:txBody>
      <dsp:txXfrm>
        <a:off x="5632195" y="3230181"/>
        <a:ext cx="1871978" cy="9359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E6682-91B3-AA4A-8AC6-2898E243204E}"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C2426-27D8-6940-A09B-33D3D7A6EBC1}" type="slidenum">
              <a:rPr lang="en-US" smtClean="0"/>
              <a:t>‹#›</a:t>
            </a:fld>
            <a:endParaRPr lang="en-US"/>
          </a:p>
        </p:txBody>
      </p:sp>
    </p:spTree>
    <p:extLst>
      <p:ext uri="{BB962C8B-B14F-4D97-AF65-F5344CB8AC3E}">
        <p14:creationId xmlns:p14="http://schemas.microsoft.com/office/powerpoint/2010/main" val="415374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912C38AC-33AD-1149-8D6E-A8A33584A02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64268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sitting, front, white, man&#10;&#10;Description automatically generated">
            <a:extLst>
              <a:ext uri="{FF2B5EF4-FFF2-40B4-BE49-F238E27FC236}">
                <a16:creationId xmlns:a16="http://schemas.microsoft.com/office/drawing/2014/main" id="{69A27E8E-9444-074E-A7A2-2DD72F97FFB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B6E8BA3E-FC24-0C41-A5CE-C4FAEABDBA84}"/>
              </a:ext>
            </a:extLst>
          </p:cNvPr>
          <p:cNvSpPr/>
          <p:nvPr userDrawn="1"/>
        </p:nvSpPr>
        <p:spPr>
          <a:xfrm>
            <a:off x="5022956" y="1214438"/>
            <a:ext cx="272717" cy="4429124"/>
          </a:xfrm>
          <a:prstGeom prst="rect">
            <a:avLst/>
          </a:prstGeom>
          <a:solidFill>
            <a:srgbClr val="EC2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68E0BAAD-E997-654C-9D78-F288FD59FDC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33138" y="1877929"/>
            <a:ext cx="4110338" cy="3102142"/>
          </a:xfrm>
          <a:prstGeom prst="rect">
            <a:avLst/>
          </a:prstGeom>
        </p:spPr>
      </p:pic>
      <p:sp>
        <p:nvSpPr>
          <p:cNvPr id="2" name="Title 1">
            <a:extLst>
              <a:ext uri="{FF2B5EF4-FFF2-40B4-BE49-F238E27FC236}">
                <a16:creationId xmlns:a16="http://schemas.microsoft.com/office/drawing/2014/main" id="{4016D8FE-BE82-A44B-A9EF-95B093504C0D}"/>
              </a:ext>
            </a:extLst>
          </p:cNvPr>
          <p:cNvSpPr>
            <a:spLocks noGrp="1"/>
          </p:cNvSpPr>
          <p:nvPr>
            <p:ph type="ctrTitle"/>
          </p:nvPr>
        </p:nvSpPr>
        <p:spPr>
          <a:xfrm>
            <a:off x="5775152" y="1122363"/>
            <a:ext cx="5807248" cy="2387600"/>
          </a:xfrm>
          <a:prstGeom prst="rect">
            <a:avLst/>
          </a:prstGeom>
        </p:spPr>
        <p:txBody>
          <a:bodyPr anchor="b"/>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1128B868-22ED-5244-8619-2AA4192C257C}"/>
              </a:ext>
            </a:extLst>
          </p:cNvPr>
          <p:cNvSpPr>
            <a:spLocks noGrp="1"/>
          </p:cNvSpPr>
          <p:nvPr>
            <p:ph type="subTitle" idx="1"/>
          </p:nvPr>
        </p:nvSpPr>
        <p:spPr>
          <a:xfrm>
            <a:off x="5775152" y="3602038"/>
            <a:ext cx="5807248"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FD3A4C9-AB04-EB4D-9903-533A6B25E160}"/>
              </a:ext>
            </a:extLst>
          </p:cNvPr>
          <p:cNvSpPr>
            <a:spLocks noGrp="1"/>
          </p:cNvSpPr>
          <p:nvPr>
            <p:ph type="sldNum" sz="quarter" idx="12"/>
          </p:nvPr>
        </p:nvSpPr>
        <p:spPr/>
        <p:txBody>
          <a:bodyPr/>
          <a:lstStyle/>
          <a:p>
            <a:fld id="{32F95F9D-A417-9446-A6C6-E1FD9A8C6C9C}" type="slidenum">
              <a:rPr lang="en-US" smtClean="0"/>
              <a:t>‹#›</a:t>
            </a:fld>
            <a:endParaRPr lang="en-US" dirty="0"/>
          </a:p>
        </p:txBody>
      </p:sp>
      <p:sp>
        <p:nvSpPr>
          <p:cNvPr id="12" name="Date Placeholder 3">
            <a:extLst>
              <a:ext uri="{FF2B5EF4-FFF2-40B4-BE49-F238E27FC236}">
                <a16:creationId xmlns:a16="http://schemas.microsoft.com/office/drawing/2014/main" id="{2FB867B8-70FF-724F-945A-AF93C69772CE}"/>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13" name="Footer Placeholder 4">
            <a:extLst>
              <a:ext uri="{FF2B5EF4-FFF2-40B4-BE49-F238E27FC236}">
                <a16:creationId xmlns:a16="http://schemas.microsoft.com/office/drawing/2014/main" id="{F643581F-7BCF-E64C-812D-03F89CC4BE22}"/>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4" name="Rectangle 13">
            <a:extLst>
              <a:ext uri="{FF2B5EF4-FFF2-40B4-BE49-F238E27FC236}">
                <a16:creationId xmlns:a16="http://schemas.microsoft.com/office/drawing/2014/main" id="{086E9031-299B-554D-B69F-0D8F3E758A2A}"/>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object, clock, drawing&#10;&#10;Description automatically generated">
            <a:extLst>
              <a:ext uri="{FF2B5EF4-FFF2-40B4-BE49-F238E27FC236}">
                <a16:creationId xmlns:a16="http://schemas.microsoft.com/office/drawing/2014/main" id="{A6D376F6-E48B-E047-99A0-96A4931083D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309809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F63024-68D8-1546-AF53-A33BD69E4D21}"/>
              </a:ext>
            </a:extLst>
          </p:cNvPr>
          <p:cNvSpPr>
            <a:spLocks noGrp="1"/>
          </p:cNvSpPr>
          <p:nvPr>
            <p:ph type="sldNum" sz="quarter" idx="12"/>
          </p:nvPr>
        </p:nvSpPr>
        <p:spPr/>
        <p:txBody>
          <a:bodyPr/>
          <a:lstStyle/>
          <a:p>
            <a:fld id="{32F95F9D-A417-9446-A6C6-E1FD9A8C6C9C}" type="slidenum">
              <a:rPr lang="en-US" smtClean="0"/>
              <a:t>‹#›</a:t>
            </a:fld>
            <a:endParaRPr lang="en-US"/>
          </a:p>
        </p:txBody>
      </p:sp>
      <p:pic>
        <p:nvPicPr>
          <p:cNvPr id="6" name="Content Placeholder 4" descr="A picture containing sitting, white, laying, beach&#10;&#10;Description automatically generated">
            <a:extLst>
              <a:ext uri="{FF2B5EF4-FFF2-40B4-BE49-F238E27FC236}">
                <a16:creationId xmlns:a16="http://schemas.microsoft.com/office/drawing/2014/main" id="{38626F08-D019-2940-9471-5D9C7E59B6B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7" name="Title 1">
            <a:extLst>
              <a:ext uri="{FF2B5EF4-FFF2-40B4-BE49-F238E27FC236}">
                <a16:creationId xmlns:a16="http://schemas.microsoft.com/office/drawing/2014/main" id="{1A249C78-0DDD-C44E-84FE-FA5871715906}"/>
              </a:ext>
            </a:extLst>
          </p:cNvPr>
          <p:cNvSpPr>
            <a:spLocks noGrp="1"/>
          </p:cNvSpPr>
          <p:nvPr>
            <p:ph type="title"/>
          </p:nvPr>
        </p:nvSpPr>
        <p:spPr>
          <a:xfrm>
            <a:off x="2261936" y="365126"/>
            <a:ext cx="9091863" cy="950328"/>
          </a:xfrm>
          <a:prstGeom prst="rect">
            <a:avLst/>
          </a:prstGeom>
        </p:spPr>
        <p:txBody>
          <a:bodyPr/>
          <a:lstStyle/>
          <a:p>
            <a:r>
              <a:rPr lang="en-US" dirty="0"/>
              <a:t>Click to edit Master title style</a:t>
            </a:r>
          </a:p>
        </p:txBody>
      </p:sp>
      <p:sp>
        <p:nvSpPr>
          <p:cNvPr id="8" name="Date Placeholder 3">
            <a:extLst>
              <a:ext uri="{FF2B5EF4-FFF2-40B4-BE49-F238E27FC236}">
                <a16:creationId xmlns:a16="http://schemas.microsoft.com/office/drawing/2014/main" id="{ED64E2BC-F6BF-7945-BFC4-C79DBB3F77A2}"/>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9" name="Footer Placeholder 4">
            <a:extLst>
              <a:ext uri="{FF2B5EF4-FFF2-40B4-BE49-F238E27FC236}">
                <a16:creationId xmlns:a16="http://schemas.microsoft.com/office/drawing/2014/main" id="{FD41975F-F956-8946-AE06-2B52B6867FF5}"/>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pic>
        <p:nvPicPr>
          <p:cNvPr id="10" name="Picture 9" descr="A close up of a sign&#10;&#10;Description automatically generated">
            <a:extLst>
              <a:ext uri="{FF2B5EF4-FFF2-40B4-BE49-F238E27FC236}">
                <a16:creationId xmlns:a16="http://schemas.microsoft.com/office/drawing/2014/main" id="{1F8935C8-6C45-3942-B66E-78BE1085150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1" name="Rectangle 10">
            <a:extLst>
              <a:ext uri="{FF2B5EF4-FFF2-40B4-BE49-F238E27FC236}">
                <a16:creationId xmlns:a16="http://schemas.microsoft.com/office/drawing/2014/main" id="{4C5767EC-2201-B345-8281-55E4C87BF887}"/>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object, clock, drawing&#10;&#10;Description automatically generated">
            <a:extLst>
              <a:ext uri="{FF2B5EF4-FFF2-40B4-BE49-F238E27FC236}">
                <a16:creationId xmlns:a16="http://schemas.microsoft.com/office/drawing/2014/main" id="{7746F95C-DD20-5647-B5E1-2D595322B43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165204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1743DA-FE48-CB4F-8D6B-F7EEBDFBDCA3}"/>
              </a:ext>
            </a:extLst>
          </p:cNvPr>
          <p:cNvSpPr>
            <a:spLocks noGrp="1"/>
          </p:cNvSpPr>
          <p:nvPr>
            <p:ph type="sldNum" sz="quarter" idx="12"/>
          </p:nvPr>
        </p:nvSpPr>
        <p:spPr/>
        <p:txBody>
          <a:bodyPr/>
          <a:lstStyle/>
          <a:p>
            <a:fld id="{32F95F9D-A417-9446-A6C6-E1FD9A8C6C9C}" type="slidenum">
              <a:rPr lang="en-US" smtClean="0"/>
              <a:t>‹#›</a:t>
            </a:fld>
            <a:endParaRPr lang="en-US"/>
          </a:p>
        </p:txBody>
      </p:sp>
      <p:sp>
        <p:nvSpPr>
          <p:cNvPr id="7" name="Date Placeholder 3">
            <a:extLst>
              <a:ext uri="{FF2B5EF4-FFF2-40B4-BE49-F238E27FC236}">
                <a16:creationId xmlns:a16="http://schemas.microsoft.com/office/drawing/2014/main" id="{2EE47137-3F34-9345-84FA-BF7F52602198}"/>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8" name="Footer Placeholder 4">
            <a:extLst>
              <a:ext uri="{FF2B5EF4-FFF2-40B4-BE49-F238E27FC236}">
                <a16:creationId xmlns:a16="http://schemas.microsoft.com/office/drawing/2014/main" id="{D050B55A-A1EC-D44B-B9C5-221FE654BE3A}"/>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0" name="Rectangle 9">
            <a:extLst>
              <a:ext uri="{FF2B5EF4-FFF2-40B4-BE49-F238E27FC236}">
                <a16:creationId xmlns:a16="http://schemas.microsoft.com/office/drawing/2014/main" id="{D4EB8B5D-BE9E-CB44-B4FD-472D5D7E8B8B}"/>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 clock, drawing&#10;&#10;Description automatically generated">
            <a:extLst>
              <a:ext uri="{FF2B5EF4-FFF2-40B4-BE49-F238E27FC236}">
                <a16:creationId xmlns:a16="http://schemas.microsoft.com/office/drawing/2014/main" id="{712F9B75-6B26-FB4C-8815-32348B2A0AC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pic>
        <p:nvPicPr>
          <p:cNvPr id="12" name="Picture 11" descr="A close up of a sign&#10;&#10;Description automatically generated">
            <a:extLst>
              <a:ext uri="{FF2B5EF4-FFF2-40B4-BE49-F238E27FC236}">
                <a16:creationId xmlns:a16="http://schemas.microsoft.com/office/drawing/2014/main" id="{E656298E-6E72-434A-9834-C5CDBE1091F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Tree>
    <p:extLst>
      <p:ext uri="{BB962C8B-B14F-4D97-AF65-F5344CB8AC3E}">
        <p14:creationId xmlns:p14="http://schemas.microsoft.com/office/powerpoint/2010/main" val="422599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6D40-E9C5-6946-8444-D5D31FF6EE36}"/>
              </a:ext>
            </a:extLst>
          </p:cNvPr>
          <p:cNvSpPr>
            <a:spLocks noGrp="1"/>
          </p:cNvSpPr>
          <p:nvPr>
            <p:ph type="title"/>
          </p:nvPr>
        </p:nvSpPr>
        <p:spPr>
          <a:xfrm>
            <a:off x="836612" y="1770063"/>
            <a:ext cx="3932237" cy="1069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E2B0A-B44B-9C43-B187-AF193A388518}"/>
              </a:ext>
            </a:extLst>
          </p:cNvPr>
          <p:cNvSpPr>
            <a:spLocks noGrp="1"/>
          </p:cNvSpPr>
          <p:nvPr>
            <p:ph idx="1"/>
          </p:nvPr>
        </p:nvSpPr>
        <p:spPr>
          <a:xfrm>
            <a:off x="5183188" y="1770063"/>
            <a:ext cx="6172200" cy="4090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4CDA0-EB76-FE45-9482-7E255EF64AFE}"/>
              </a:ext>
            </a:extLst>
          </p:cNvPr>
          <p:cNvSpPr>
            <a:spLocks noGrp="1"/>
          </p:cNvSpPr>
          <p:nvPr>
            <p:ph type="body" sz="half" idx="2"/>
          </p:nvPr>
        </p:nvSpPr>
        <p:spPr>
          <a:xfrm>
            <a:off x="839788" y="3086100"/>
            <a:ext cx="3932237" cy="27828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B700FBB-1585-564A-992A-799BD931AA78}"/>
              </a:ext>
            </a:extLst>
          </p:cNvPr>
          <p:cNvSpPr>
            <a:spLocks noGrp="1"/>
          </p:cNvSpPr>
          <p:nvPr>
            <p:ph type="sldNum" sz="quarter" idx="12"/>
          </p:nvPr>
        </p:nvSpPr>
        <p:spPr/>
        <p:txBody>
          <a:bodyPr/>
          <a:lstStyle/>
          <a:p>
            <a:fld id="{32F95F9D-A417-9446-A6C6-E1FD9A8C6C9C}" type="slidenum">
              <a:rPr lang="en-US" smtClean="0"/>
              <a:t>‹#›</a:t>
            </a:fld>
            <a:endParaRPr lang="en-US"/>
          </a:p>
        </p:txBody>
      </p:sp>
      <p:pic>
        <p:nvPicPr>
          <p:cNvPr id="8" name="Content Placeholder 4" descr="A picture containing sitting, white, laying, beach&#10;&#10;Description automatically generated">
            <a:extLst>
              <a:ext uri="{FF2B5EF4-FFF2-40B4-BE49-F238E27FC236}">
                <a16:creationId xmlns:a16="http://schemas.microsoft.com/office/drawing/2014/main" id="{D1D2E77C-2F69-ED4B-A56A-972D1F57083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pic>
        <p:nvPicPr>
          <p:cNvPr id="9" name="Picture 8" descr="A close up of a sign&#10;&#10;Description automatically generated">
            <a:extLst>
              <a:ext uri="{FF2B5EF4-FFF2-40B4-BE49-F238E27FC236}">
                <a16:creationId xmlns:a16="http://schemas.microsoft.com/office/drawing/2014/main" id="{2BC279AE-ACD7-B648-9EFF-9E066C955C0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0" name="Date Placeholder 3">
            <a:extLst>
              <a:ext uri="{FF2B5EF4-FFF2-40B4-BE49-F238E27FC236}">
                <a16:creationId xmlns:a16="http://schemas.microsoft.com/office/drawing/2014/main" id="{68B243D6-5B18-2F4D-8A9D-9D34AD4998E8}"/>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11" name="Footer Placeholder 4">
            <a:extLst>
              <a:ext uri="{FF2B5EF4-FFF2-40B4-BE49-F238E27FC236}">
                <a16:creationId xmlns:a16="http://schemas.microsoft.com/office/drawing/2014/main" id="{CB52E24B-0EB9-1A48-89B9-953EE2884D09}"/>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2" name="Rectangle 11">
            <a:extLst>
              <a:ext uri="{FF2B5EF4-FFF2-40B4-BE49-F238E27FC236}">
                <a16:creationId xmlns:a16="http://schemas.microsoft.com/office/drawing/2014/main" id="{FF5095E1-A631-414D-AA2F-0919BAE0332D}"/>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object, clock, drawing&#10;&#10;Description automatically generated">
            <a:extLst>
              <a:ext uri="{FF2B5EF4-FFF2-40B4-BE49-F238E27FC236}">
                <a16:creationId xmlns:a16="http://schemas.microsoft.com/office/drawing/2014/main" id="{670A71C8-87B2-EF4C-85F1-2BED131409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
        <p:nvSpPr>
          <p:cNvPr id="14" name="Title 1">
            <a:extLst>
              <a:ext uri="{FF2B5EF4-FFF2-40B4-BE49-F238E27FC236}">
                <a16:creationId xmlns:a16="http://schemas.microsoft.com/office/drawing/2014/main" id="{8423CD5A-069E-9D43-A754-45B1EB5ED233}"/>
              </a:ext>
            </a:extLst>
          </p:cNvPr>
          <p:cNvSpPr txBox="1">
            <a:spLocks/>
          </p:cNvSpPr>
          <p:nvPr userDrawn="1"/>
        </p:nvSpPr>
        <p:spPr>
          <a:xfrm>
            <a:off x="2261936" y="365126"/>
            <a:ext cx="9091863" cy="950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06360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A5AE64-6B26-F04E-8B8C-E51B9F14F0CE}"/>
              </a:ext>
            </a:extLst>
          </p:cNvPr>
          <p:cNvSpPr>
            <a:spLocks noGrp="1"/>
          </p:cNvSpPr>
          <p:nvPr>
            <p:ph type="pic" idx="1"/>
          </p:nvPr>
        </p:nvSpPr>
        <p:spPr>
          <a:xfrm>
            <a:off x="5183188" y="1770063"/>
            <a:ext cx="6172200" cy="40909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06DA96BD-11B7-F14A-94E2-099D095ABCDF}"/>
              </a:ext>
            </a:extLst>
          </p:cNvPr>
          <p:cNvSpPr>
            <a:spLocks noGrp="1"/>
          </p:cNvSpPr>
          <p:nvPr>
            <p:ph type="sldNum" sz="quarter" idx="12"/>
          </p:nvPr>
        </p:nvSpPr>
        <p:spPr/>
        <p:txBody>
          <a:bodyPr/>
          <a:lstStyle/>
          <a:p>
            <a:fld id="{32F95F9D-A417-9446-A6C6-E1FD9A8C6C9C}" type="slidenum">
              <a:rPr lang="en-US" smtClean="0"/>
              <a:t>‹#›</a:t>
            </a:fld>
            <a:endParaRPr lang="en-US"/>
          </a:p>
        </p:txBody>
      </p:sp>
      <p:sp>
        <p:nvSpPr>
          <p:cNvPr id="8" name="Date Placeholder 3">
            <a:extLst>
              <a:ext uri="{FF2B5EF4-FFF2-40B4-BE49-F238E27FC236}">
                <a16:creationId xmlns:a16="http://schemas.microsoft.com/office/drawing/2014/main" id="{9C8E9E9C-038C-D74C-912A-9249A759A1D8}"/>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9" name="Footer Placeholder 4">
            <a:extLst>
              <a:ext uri="{FF2B5EF4-FFF2-40B4-BE49-F238E27FC236}">
                <a16:creationId xmlns:a16="http://schemas.microsoft.com/office/drawing/2014/main" id="{BE6FF3F0-991C-0D49-B10E-24AEFF7E34AF}"/>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0" name="Rectangle 9">
            <a:extLst>
              <a:ext uri="{FF2B5EF4-FFF2-40B4-BE49-F238E27FC236}">
                <a16:creationId xmlns:a16="http://schemas.microsoft.com/office/drawing/2014/main" id="{D7C0B21A-1111-D546-99F6-F95A1E8FBD9C}"/>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object, clock, drawing&#10;&#10;Description automatically generated">
            <a:extLst>
              <a:ext uri="{FF2B5EF4-FFF2-40B4-BE49-F238E27FC236}">
                <a16:creationId xmlns:a16="http://schemas.microsoft.com/office/drawing/2014/main" id="{A7A5A3F6-4E20-764F-9A79-475EA29C712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
        <p:nvSpPr>
          <p:cNvPr id="12" name="Title 1">
            <a:extLst>
              <a:ext uri="{FF2B5EF4-FFF2-40B4-BE49-F238E27FC236}">
                <a16:creationId xmlns:a16="http://schemas.microsoft.com/office/drawing/2014/main" id="{4834A81C-2B47-2A4C-A55F-C90ABD726384}"/>
              </a:ext>
            </a:extLst>
          </p:cNvPr>
          <p:cNvSpPr>
            <a:spLocks noGrp="1"/>
          </p:cNvSpPr>
          <p:nvPr>
            <p:ph type="title"/>
          </p:nvPr>
        </p:nvSpPr>
        <p:spPr>
          <a:xfrm>
            <a:off x="836612" y="1770063"/>
            <a:ext cx="3932237" cy="1069975"/>
          </a:xfrm>
          <a:prstGeom prst="rect">
            <a:avLst/>
          </a:prstGeom>
        </p:spPr>
        <p:txBody>
          <a:bodyPr anchor="b"/>
          <a:lstStyle>
            <a:lvl1pPr>
              <a:defRPr sz="3200"/>
            </a:lvl1pPr>
          </a:lstStyle>
          <a:p>
            <a:r>
              <a:rPr lang="en-US"/>
              <a:t>Click to edit Master title style</a:t>
            </a:r>
          </a:p>
        </p:txBody>
      </p:sp>
      <p:sp>
        <p:nvSpPr>
          <p:cNvPr id="13" name="Text Placeholder 3">
            <a:extLst>
              <a:ext uri="{FF2B5EF4-FFF2-40B4-BE49-F238E27FC236}">
                <a16:creationId xmlns:a16="http://schemas.microsoft.com/office/drawing/2014/main" id="{7D8C0AF4-EAC8-0549-A22C-5A094748ABD5}"/>
              </a:ext>
            </a:extLst>
          </p:cNvPr>
          <p:cNvSpPr>
            <a:spLocks noGrp="1"/>
          </p:cNvSpPr>
          <p:nvPr>
            <p:ph type="body" sz="half" idx="2"/>
          </p:nvPr>
        </p:nvSpPr>
        <p:spPr>
          <a:xfrm>
            <a:off x="839788" y="3086100"/>
            <a:ext cx="3932237" cy="27828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4" name="Content Placeholder 4" descr="A picture containing sitting, white, laying, beach&#10;&#10;Description automatically generated">
            <a:extLst>
              <a:ext uri="{FF2B5EF4-FFF2-40B4-BE49-F238E27FC236}">
                <a16:creationId xmlns:a16="http://schemas.microsoft.com/office/drawing/2014/main" id="{138DBBB3-CAB4-9844-A5FF-3D4472BEE91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pic>
        <p:nvPicPr>
          <p:cNvPr id="15" name="Picture 14" descr="A close up of a sign&#10;&#10;Description automatically generated">
            <a:extLst>
              <a:ext uri="{FF2B5EF4-FFF2-40B4-BE49-F238E27FC236}">
                <a16:creationId xmlns:a16="http://schemas.microsoft.com/office/drawing/2014/main" id="{4E5B2F49-EC51-E048-9BEF-F48843D6785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6" name="Title 1">
            <a:extLst>
              <a:ext uri="{FF2B5EF4-FFF2-40B4-BE49-F238E27FC236}">
                <a16:creationId xmlns:a16="http://schemas.microsoft.com/office/drawing/2014/main" id="{D0D43D69-3732-A448-96C0-81F6F815564A}"/>
              </a:ext>
            </a:extLst>
          </p:cNvPr>
          <p:cNvSpPr txBox="1">
            <a:spLocks/>
          </p:cNvSpPr>
          <p:nvPr userDrawn="1"/>
        </p:nvSpPr>
        <p:spPr>
          <a:xfrm>
            <a:off x="2261936" y="365126"/>
            <a:ext cx="9091863" cy="950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84365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328228F-59DC-5E4D-AFF4-590ADBF016B9}"/>
              </a:ext>
            </a:extLst>
          </p:cNvPr>
          <p:cNvSpPr>
            <a:spLocks noGrp="1"/>
          </p:cNvSpPr>
          <p:nvPr>
            <p:ph type="body" orient="vert" idx="1"/>
          </p:nvPr>
        </p:nvSpPr>
        <p:spPr>
          <a:xfrm>
            <a:off x="838200" y="1825625"/>
            <a:ext cx="10515600" cy="42096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457D2B-FBCD-404A-8D30-3F29EE66809C}"/>
              </a:ext>
            </a:extLst>
          </p:cNvPr>
          <p:cNvSpPr>
            <a:spLocks noGrp="1"/>
          </p:cNvSpPr>
          <p:nvPr>
            <p:ph type="sldNum" sz="quarter" idx="12"/>
          </p:nvPr>
        </p:nvSpPr>
        <p:spPr/>
        <p:txBody>
          <a:bodyPr/>
          <a:lstStyle/>
          <a:p>
            <a:fld id="{32F95F9D-A417-9446-A6C6-E1FD9A8C6C9C}" type="slidenum">
              <a:rPr lang="en-US" smtClean="0"/>
              <a:t>‹#›</a:t>
            </a:fld>
            <a:endParaRPr lang="en-US"/>
          </a:p>
        </p:txBody>
      </p:sp>
      <p:pic>
        <p:nvPicPr>
          <p:cNvPr id="7" name="Content Placeholder 4" descr="A picture containing sitting, white, laying, beach&#10;&#10;Description automatically generated">
            <a:extLst>
              <a:ext uri="{FF2B5EF4-FFF2-40B4-BE49-F238E27FC236}">
                <a16:creationId xmlns:a16="http://schemas.microsoft.com/office/drawing/2014/main" id="{CF744D99-6560-3547-A6D5-E8ECBEA60A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8" name="Title 1">
            <a:extLst>
              <a:ext uri="{FF2B5EF4-FFF2-40B4-BE49-F238E27FC236}">
                <a16:creationId xmlns:a16="http://schemas.microsoft.com/office/drawing/2014/main" id="{DB83F38C-369A-C34C-9116-3042503F69DE}"/>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9" name="Date Placeholder 3">
            <a:extLst>
              <a:ext uri="{FF2B5EF4-FFF2-40B4-BE49-F238E27FC236}">
                <a16:creationId xmlns:a16="http://schemas.microsoft.com/office/drawing/2014/main" id="{BF332022-3C94-5C4F-8E32-4CE819818979}"/>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10" name="Footer Placeholder 4">
            <a:extLst>
              <a:ext uri="{FF2B5EF4-FFF2-40B4-BE49-F238E27FC236}">
                <a16:creationId xmlns:a16="http://schemas.microsoft.com/office/drawing/2014/main" id="{6F800621-E6F4-F14D-B7E3-B9FFBC5A53D4}"/>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pic>
        <p:nvPicPr>
          <p:cNvPr id="11" name="Picture 10" descr="A close up of a sign&#10;&#10;Description automatically generated">
            <a:extLst>
              <a:ext uri="{FF2B5EF4-FFF2-40B4-BE49-F238E27FC236}">
                <a16:creationId xmlns:a16="http://schemas.microsoft.com/office/drawing/2014/main" id="{508A60A3-59E8-F240-B74E-7DAC7B35536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2" name="Rectangle 11">
            <a:extLst>
              <a:ext uri="{FF2B5EF4-FFF2-40B4-BE49-F238E27FC236}">
                <a16:creationId xmlns:a16="http://schemas.microsoft.com/office/drawing/2014/main" id="{E6CC6582-5697-534D-ACA3-38A46104FED4}"/>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object, clock, drawing&#10;&#10;Description automatically generated">
            <a:extLst>
              <a:ext uri="{FF2B5EF4-FFF2-40B4-BE49-F238E27FC236}">
                <a16:creationId xmlns:a16="http://schemas.microsoft.com/office/drawing/2014/main" id="{FAFDEA13-AD91-C047-B0E8-A716F14472E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1314908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2F1D0-E673-864B-A0B3-F6AEE03958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B02CC-A640-3F4A-989B-54D7550C48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7E20A-D6A1-144F-9811-B369BBAAB051}"/>
              </a:ext>
            </a:extLst>
          </p:cNvPr>
          <p:cNvSpPr>
            <a:spLocks noGrp="1"/>
          </p:cNvSpPr>
          <p:nvPr>
            <p:ph type="dt" sz="half" idx="10"/>
          </p:nvPr>
        </p:nvSpPr>
        <p:spPr>
          <a:xfrm>
            <a:off x="838200" y="6356350"/>
            <a:ext cx="2743200" cy="365125"/>
          </a:xfrm>
          <a:prstGeom prst="rect">
            <a:avLst/>
          </a:prstGeom>
        </p:spPr>
        <p:txBody>
          <a:bodyPr/>
          <a:lstStyle/>
          <a:p>
            <a:r>
              <a:rPr lang="en-US"/>
              <a:t>©2020 ATIXA: The Association of Title IX Administrators</a:t>
            </a:r>
          </a:p>
        </p:txBody>
      </p:sp>
      <p:sp>
        <p:nvSpPr>
          <p:cNvPr id="5" name="Footer Placeholder 4">
            <a:extLst>
              <a:ext uri="{FF2B5EF4-FFF2-40B4-BE49-F238E27FC236}">
                <a16:creationId xmlns:a16="http://schemas.microsoft.com/office/drawing/2014/main" id="{FC7027A3-05BB-FC46-92B8-604F0A6905D2}"/>
              </a:ext>
            </a:extLst>
          </p:cNvPr>
          <p:cNvSpPr>
            <a:spLocks noGrp="1"/>
          </p:cNvSpPr>
          <p:nvPr>
            <p:ph type="ftr" sz="quarter" idx="11"/>
          </p:nvPr>
        </p:nvSpPr>
        <p:spPr>
          <a:xfrm>
            <a:off x="4038600" y="6356350"/>
            <a:ext cx="4114800" cy="365125"/>
          </a:xfrm>
          <a:prstGeom prst="rect">
            <a:avLst/>
          </a:prstGeom>
        </p:spPr>
        <p:txBody>
          <a:bodyPr/>
          <a:lstStyle/>
          <a:p>
            <a:r>
              <a:rPr lang="en-US"/>
              <a:t>Find out more at www.atixa.org/r3/</a:t>
            </a:r>
          </a:p>
        </p:txBody>
      </p:sp>
      <p:sp>
        <p:nvSpPr>
          <p:cNvPr id="6" name="Slide Number Placeholder 5">
            <a:extLst>
              <a:ext uri="{FF2B5EF4-FFF2-40B4-BE49-F238E27FC236}">
                <a16:creationId xmlns:a16="http://schemas.microsoft.com/office/drawing/2014/main" id="{04948B8F-0F7C-1C4B-B2B6-2D29B76C3187}"/>
              </a:ext>
            </a:extLst>
          </p:cNvPr>
          <p:cNvSpPr>
            <a:spLocks noGrp="1"/>
          </p:cNvSpPr>
          <p:nvPr>
            <p:ph type="sldNum" sz="quarter" idx="12"/>
          </p:nvPr>
        </p:nvSpPr>
        <p:spPr/>
        <p:txBody>
          <a:bodyPr/>
          <a:lstStyle/>
          <a:p>
            <a:fld id="{32F95F9D-A417-9446-A6C6-E1FD9A8C6C9C}" type="slidenum">
              <a:rPr lang="en-US" smtClean="0"/>
              <a:t>‹#›</a:t>
            </a:fld>
            <a:endParaRPr lang="en-US"/>
          </a:p>
        </p:txBody>
      </p:sp>
    </p:spTree>
    <p:extLst>
      <p:ext uri="{BB962C8B-B14F-4D97-AF65-F5344CB8AC3E}">
        <p14:creationId xmlns:p14="http://schemas.microsoft.com/office/powerpoint/2010/main" val="2923089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6_Title Optio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5F85C9-5BF7-4689-B465-5032E0E3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08192"/>
          </a:xfrm>
          <a:prstGeom prst="rect">
            <a:avLst/>
          </a:prstGeom>
        </p:spPr>
      </p:pic>
      <p:sp>
        <p:nvSpPr>
          <p:cNvPr id="4" name="Rectangle 3">
            <a:extLst>
              <a:ext uri="{FF2B5EF4-FFF2-40B4-BE49-F238E27FC236}">
                <a16:creationId xmlns:a16="http://schemas.microsoft.com/office/drawing/2014/main" id="{0395418A-C9A7-4177-843A-99A4E2D1D088}"/>
              </a:ext>
            </a:extLst>
          </p:cNvPr>
          <p:cNvSpPr/>
          <p:nvPr/>
        </p:nvSpPr>
        <p:spPr>
          <a:xfrm>
            <a:off x="0" y="2177144"/>
            <a:ext cx="12192000" cy="4680857"/>
          </a:xfrm>
          <a:prstGeom prst="rect">
            <a:avLst/>
          </a:prstGeom>
          <a:gradFill>
            <a:gsLst>
              <a:gs pos="24300">
                <a:srgbClr val="4B4B4B">
                  <a:alpha val="73000"/>
                </a:srgbClr>
              </a:gs>
              <a:gs pos="64000">
                <a:schemeClr val="accent5">
                  <a:alpha val="99000"/>
                </a:schemeClr>
              </a:gs>
              <a:gs pos="0">
                <a:schemeClr val="accent5">
                  <a:alpha val="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1286935" y="4876801"/>
            <a:ext cx="9618133" cy="684971"/>
          </a:xfrm>
          <a:prstGeom prst="rect">
            <a:avLst/>
          </a:prstGeom>
        </p:spPr>
        <p:txBody>
          <a:bodyPr anchor="b"/>
          <a:lstStyle>
            <a:lvl1pPr marL="0" indent="0" algn="ctr">
              <a:lnSpc>
                <a:spcPct val="80000"/>
              </a:lnSpc>
              <a:spcBef>
                <a:spcPts val="0"/>
              </a:spcBef>
              <a:buNone/>
              <a:defRPr sz="3200" cap="all" baseline="0">
                <a:solidFill>
                  <a:schemeClr val="bg1"/>
                </a:solidFill>
                <a:latin typeface="+mj-lt"/>
              </a:defRPr>
            </a:lvl1pPr>
          </a:lstStyle>
          <a:p>
            <a:pPr lvl="0"/>
            <a:r>
              <a:rPr lang="en-US" dirty="0"/>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1286935" y="5957040"/>
            <a:ext cx="9618133" cy="304800"/>
          </a:xfrm>
          <a:prstGeom prst="rect">
            <a:avLst/>
          </a:prstGeom>
        </p:spPr>
        <p:txBody>
          <a:bodyPr/>
          <a:lstStyle>
            <a:lvl1pPr marL="0" indent="0" algn="ctr">
              <a:buNone/>
              <a:defRPr sz="1600" b="0">
                <a:solidFill>
                  <a:schemeClr val="accent3"/>
                </a:solidFill>
              </a:defRPr>
            </a:lvl1pPr>
          </a:lstStyle>
          <a:p>
            <a:pPr lvl="0"/>
            <a:r>
              <a:rPr lang="en-US" dirty="0"/>
              <a:t>Edit Master text styles</a:t>
            </a:r>
          </a:p>
        </p:txBody>
      </p:sp>
      <p:cxnSp>
        <p:nvCxnSpPr>
          <p:cNvPr id="5" name="Straight Connector 4">
            <a:extLst>
              <a:ext uri="{FF2B5EF4-FFF2-40B4-BE49-F238E27FC236}">
                <a16:creationId xmlns:a16="http://schemas.microsoft.com/office/drawing/2014/main" id="{92FC1D6F-BAEE-47EA-9989-849EB83C2FBC}"/>
              </a:ext>
            </a:extLst>
          </p:cNvPr>
          <p:cNvCxnSpPr>
            <a:cxnSpLocks/>
          </p:cNvCxnSpPr>
          <p:nvPr/>
        </p:nvCxnSpPr>
        <p:spPr>
          <a:xfrm>
            <a:off x="4840818" y="5785826"/>
            <a:ext cx="25103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BF09A7-F8D3-41A1-AB6F-A07C62072E6D}"/>
              </a:ext>
            </a:extLst>
          </p:cNvPr>
          <p:cNvSpPr/>
          <p:nvPr/>
        </p:nvSpPr>
        <p:spPr>
          <a:xfrm>
            <a:off x="1" y="6751320"/>
            <a:ext cx="1219200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pic>
        <p:nvPicPr>
          <p:cNvPr id="10" name="Picture 9">
            <a:extLst>
              <a:ext uri="{FF2B5EF4-FFF2-40B4-BE49-F238E27FC236}">
                <a16:creationId xmlns:a16="http://schemas.microsoft.com/office/drawing/2014/main" id="{BE8E057C-FBDD-4F7D-ADAF-57460DC63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020" y="3338286"/>
            <a:ext cx="2999960" cy="1163964"/>
          </a:xfrm>
          <a:prstGeom prst="rect">
            <a:avLst/>
          </a:prstGeom>
        </p:spPr>
      </p:pic>
    </p:spTree>
    <p:extLst>
      <p:ext uri="{BB962C8B-B14F-4D97-AF65-F5344CB8AC3E}">
        <p14:creationId xmlns:p14="http://schemas.microsoft.com/office/powerpoint/2010/main" val="3496322369"/>
      </p:ext>
    </p:extLst>
  </p:cSld>
  <p:clrMapOvr>
    <a:masterClrMapping/>
  </p:clrMapOvr>
  <p:hf sldNum="0" hdr="0" ftr="0" dt="0"/>
  <p:extLst>
    <p:ext uri="{DCECCB84-F9BA-43D5-87BE-67443E8EF086}">
      <p15:sldGuideLst xmlns:p15="http://schemas.microsoft.com/office/powerpoint/2012/main">
        <p15:guide id="1" orient="horz" pos="1992">
          <p15:clr>
            <a:srgbClr val="5ACBF0"/>
          </p15:clr>
        </p15:guide>
        <p15:guide id="2" orient="horz" pos="3240">
          <p15:clr>
            <a:srgbClr val="5ACBF0"/>
          </p15:clr>
        </p15:guide>
        <p15:guide id="3" orient="horz" pos="3336">
          <p15:clr>
            <a:srgbClr val="5ACBF0"/>
          </p15:clr>
        </p15:guide>
        <p15:guide id="4" orient="horz" pos="3960">
          <p15:clr>
            <a:srgbClr val="5ACBF0"/>
          </p15:clr>
        </p15:guide>
        <p15:guide id="5" orient="horz" pos="4032">
          <p15:clr>
            <a:srgbClr val="5ACBF0"/>
          </p15:clr>
        </p15:guide>
        <p15:guide id="6" orient="horz" pos="4224">
          <p15:clr>
            <a:srgbClr val="5ACBF0"/>
          </p15:clr>
        </p15:guide>
        <p15:guide id="7" orient="horz" pos="3432">
          <p15:clr>
            <a:srgbClr val="5ACBF0"/>
          </p15:clr>
        </p15:guide>
        <p15:guide id="8" pos="180">
          <p15:clr>
            <a:srgbClr val="5ACBF0"/>
          </p15:clr>
        </p15:guide>
        <p15:guide id="9" pos="5580">
          <p15:clr>
            <a:srgbClr val="5ACBF0"/>
          </p15:clr>
        </p15:guide>
        <p15:guide id="10"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culty - 1 Memb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AB5DDA-AB94-3B44-AC9C-DFB09A41AD66}"/>
              </a:ext>
            </a:extLst>
          </p:cNvPr>
          <p:cNvSpPr/>
          <p:nvPr userDrawn="1"/>
        </p:nvSpPr>
        <p:spPr>
          <a:xfrm>
            <a:off x="6096000" y="1523997"/>
            <a:ext cx="6096000" cy="46529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7" name="Picture Placeholder 3">
            <a:extLst>
              <a:ext uri="{FF2B5EF4-FFF2-40B4-BE49-F238E27FC236}">
                <a16:creationId xmlns:a16="http://schemas.microsoft.com/office/drawing/2014/main" id="{8AF4CF20-D9EA-2548-9E32-1AFDC444AD05}"/>
              </a:ext>
            </a:extLst>
          </p:cNvPr>
          <p:cNvSpPr>
            <a:spLocks noGrp="1"/>
          </p:cNvSpPr>
          <p:nvPr>
            <p:ph type="pic" sz="quarter" idx="13" hasCustomPrompt="1"/>
          </p:nvPr>
        </p:nvSpPr>
        <p:spPr>
          <a:xfrm>
            <a:off x="0" y="1524000"/>
            <a:ext cx="6096000" cy="4652963"/>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8" name="Text Placeholder 4">
            <a:extLst>
              <a:ext uri="{FF2B5EF4-FFF2-40B4-BE49-F238E27FC236}">
                <a16:creationId xmlns:a16="http://schemas.microsoft.com/office/drawing/2014/main" id="{785F8E61-B60E-5040-94DD-18E9A382BA13}"/>
              </a:ext>
            </a:extLst>
          </p:cNvPr>
          <p:cNvSpPr>
            <a:spLocks noGrp="1"/>
          </p:cNvSpPr>
          <p:nvPr>
            <p:ph type="body" sz="quarter" idx="14" hasCustomPrompt="1"/>
          </p:nvPr>
        </p:nvSpPr>
        <p:spPr>
          <a:xfrm>
            <a:off x="6796001" y="2014880"/>
            <a:ext cx="3765550" cy="485834"/>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800" kern="1200" cap="none" baseline="0" dirty="0">
                <a:solidFill>
                  <a:srgbClr val="EC291E"/>
                </a:solidFill>
                <a:latin typeface="+mn-lt"/>
                <a:ea typeface="+mn-ea"/>
                <a:cs typeface="+mn-cs"/>
              </a:defRPr>
            </a:lvl1pPr>
          </a:lstStyle>
          <a:p>
            <a:pPr lvl="0"/>
            <a:r>
              <a:rPr lang="en-US" dirty="0"/>
              <a:t>Name</a:t>
            </a:r>
          </a:p>
        </p:txBody>
      </p:sp>
      <p:sp>
        <p:nvSpPr>
          <p:cNvPr id="9" name="Text Placeholder 4">
            <a:extLst>
              <a:ext uri="{FF2B5EF4-FFF2-40B4-BE49-F238E27FC236}">
                <a16:creationId xmlns:a16="http://schemas.microsoft.com/office/drawing/2014/main" id="{5DD58C6A-3708-034F-A31E-EEE20E10F207}"/>
              </a:ext>
            </a:extLst>
          </p:cNvPr>
          <p:cNvSpPr>
            <a:spLocks noGrp="1"/>
          </p:cNvSpPr>
          <p:nvPr>
            <p:ph type="body" sz="quarter" idx="15" hasCustomPrompt="1"/>
          </p:nvPr>
        </p:nvSpPr>
        <p:spPr>
          <a:xfrm>
            <a:off x="6796001" y="2610888"/>
            <a:ext cx="3765550" cy="485834"/>
          </a:xfrm>
        </p:spPr>
        <p:txBody>
          <a:bodyPr anchor="t" anchorCtr="0"/>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chemeClr val="tx1">
                    <a:lumMod val="65000"/>
                    <a:lumOff val="35000"/>
                  </a:schemeClr>
                </a:solidFill>
                <a:latin typeface="+mn-lt"/>
                <a:ea typeface="+mn-ea"/>
                <a:cs typeface="+mn-cs"/>
              </a:defRPr>
            </a:lvl1pPr>
          </a:lstStyle>
          <a:p>
            <a:pPr lvl="0"/>
            <a:r>
              <a:rPr lang="en-US" dirty="0"/>
              <a:t>Title</a:t>
            </a:r>
          </a:p>
        </p:txBody>
      </p:sp>
      <p:pic>
        <p:nvPicPr>
          <p:cNvPr id="10" name="Content Placeholder 4" descr="A picture containing sitting, white, laying, beach&#10;&#10;Description automatically generated">
            <a:extLst>
              <a:ext uri="{FF2B5EF4-FFF2-40B4-BE49-F238E27FC236}">
                <a16:creationId xmlns:a16="http://schemas.microsoft.com/office/drawing/2014/main" id="{1178FE5E-3980-5046-96DD-6AE64BC38A1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11" name="Title 1">
            <a:extLst>
              <a:ext uri="{FF2B5EF4-FFF2-40B4-BE49-F238E27FC236}">
                <a16:creationId xmlns:a16="http://schemas.microsoft.com/office/drawing/2014/main" id="{E67B2E8C-420A-954D-9E09-786F6990B79E}"/>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12" name="Date Placeholder 3">
            <a:extLst>
              <a:ext uri="{FF2B5EF4-FFF2-40B4-BE49-F238E27FC236}">
                <a16:creationId xmlns:a16="http://schemas.microsoft.com/office/drawing/2014/main" id="{F06ACE1E-6DB5-C842-8A65-CE9AE3327591}"/>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dirty="0"/>
              <a:t>©2020 ATIXA: The Association of Title IX Administrators</a:t>
            </a:r>
          </a:p>
        </p:txBody>
      </p:sp>
      <p:sp>
        <p:nvSpPr>
          <p:cNvPr id="13" name="Footer Placeholder 4">
            <a:extLst>
              <a:ext uri="{FF2B5EF4-FFF2-40B4-BE49-F238E27FC236}">
                <a16:creationId xmlns:a16="http://schemas.microsoft.com/office/drawing/2014/main" id="{6904E110-E862-F944-A58F-0C50CEBF427D}"/>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4" name="Slide Number Placeholder 5">
            <a:extLst>
              <a:ext uri="{FF2B5EF4-FFF2-40B4-BE49-F238E27FC236}">
                <a16:creationId xmlns:a16="http://schemas.microsoft.com/office/drawing/2014/main" id="{BBEF4E68-DB82-A949-8AEA-B222AB94ED9B}"/>
              </a:ext>
            </a:extLst>
          </p:cNvPr>
          <p:cNvSpPr>
            <a:spLocks noGrp="1"/>
          </p:cNvSpPr>
          <p:nvPr>
            <p:ph type="sldNum" sz="quarter" idx="12"/>
          </p:nvPr>
        </p:nvSpPr>
        <p:spPr>
          <a:xfrm>
            <a:off x="8610600" y="6356350"/>
            <a:ext cx="2743200" cy="365125"/>
          </a:xfrm>
        </p:spPr>
        <p:txBody>
          <a:bodyPr/>
          <a:lstStyle/>
          <a:p>
            <a:fld id="{32F95F9D-A417-9446-A6C6-E1FD9A8C6C9C}" type="slidenum">
              <a:rPr lang="en-US" smtClean="0"/>
              <a:t>‹#›</a:t>
            </a:fld>
            <a:endParaRPr lang="en-US" dirty="0"/>
          </a:p>
        </p:txBody>
      </p:sp>
      <p:pic>
        <p:nvPicPr>
          <p:cNvPr id="15" name="Picture 14" descr="A close up of a sign&#10;&#10;Description automatically generated">
            <a:extLst>
              <a:ext uri="{FF2B5EF4-FFF2-40B4-BE49-F238E27FC236}">
                <a16:creationId xmlns:a16="http://schemas.microsoft.com/office/drawing/2014/main" id="{51344213-CCF1-AE4D-A539-C787BACE86B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6" name="Rectangle 15">
            <a:extLst>
              <a:ext uri="{FF2B5EF4-FFF2-40B4-BE49-F238E27FC236}">
                <a16:creationId xmlns:a16="http://schemas.microsoft.com/office/drawing/2014/main" id="{BF0A2DE9-F10B-F346-97ED-BAFE4F1C7FA9}"/>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bject, clock, drawing&#10;&#10;Description automatically generated">
            <a:extLst>
              <a:ext uri="{FF2B5EF4-FFF2-40B4-BE49-F238E27FC236}">
                <a16:creationId xmlns:a16="http://schemas.microsoft.com/office/drawing/2014/main" id="{7995FA57-88E9-DE4F-A686-588361BCCF44}"/>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84889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ulty - 2 Members">
    <p:spTree>
      <p:nvGrpSpPr>
        <p:cNvPr id="1" name=""/>
        <p:cNvGrpSpPr/>
        <p:nvPr/>
      </p:nvGrpSpPr>
      <p:grpSpPr>
        <a:xfrm>
          <a:off x="0" y="0"/>
          <a:ext cx="0" cy="0"/>
          <a:chOff x="0" y="0"/>
          <a:chExt cx="0" cy="0"/>
        </a:xfrm>
      </p:grpSpPr>
      <p:pic>
        <p:nvPicPr>
          <p:cNvPr id="6" name="Content Placeholder 4" descr="A picture containing sitting, white, laying, beach&#10;&#10;Description automatically generated">
            <a:extLst>
              <a:ext uri="{FF2B5EF4-FFF2-40B4-BE49-F238E27FC236}">
                <a16:creationId xmlns:a16="http://schemas.microsoft.com/office/drawing/2014/main" id="{E1A317B4-2F70-364D-9074-79C4B7BF606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7" name="Title 1">
            <a:extLst>
              <a:ext uri="{FF2B5EF4-FFF2-40B4-BE49-F238E27FC236}">
                <a16:creationId xmlns:a16="http://schemas.microsoft.com/office/drawing/2014/main" id="{7556A031-5AFF-EE4C-B793-3D4FB8703A14}"/>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8" name="Date Placeholder 3">
            <a:extLst>
              <a:ext uri="{FF2B5EF4-FFF2-40B4-BE49-F238E27FC236}">
                <a16:creationId xmlns:a16="http://schemas.microsoft.com/office/drawing/2014/main" id="{AE85B21F-4086-914C-908B-60DBA1BB8DFB}"/>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dirty="0"/>
              <a:t>©2020 ATIXA: The Association of Title IX Administrators</a:t>
            </a:r>
          </a:p>
        </p:txBody>
      </p:sp>
      <p:sp>
        <p:nvSpPr>
          <p:cNvPr id="9" name="Footer Placeholder 4">
            <a:extLst>
              <a:ext uri="{FF2B5EF4-FFF2-40B4-BE49-F238E27FC236}">
                <a16:creationId xmlns:a16="http://schemas.microsoft.com/office/drawing/2014/main" id="{271F6CC5-125C-7F45-ADCF-3692252852C5}"/>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0" name="Slide Number Placeholder 5">
            <a:extLst>
              <a:ext uri="{FF2B5EF4-FFF2-40B4-BE49-F238E27FC236}">
                <a16:creationId xmlns:a16="http://schemas.microsoft.com/office/drawing/2014/main" id="{F5649C62-2466-8D4C-9F5D-22DAA161E3F5}"/>
              </a:ext>
            </a:extLst>
          </p:cNvPr>
          <p:cNvSpPr>
            <a:spLocks noGrp="1"/>
          </p:cNvSpPr>
          <p:nvPr>
            <p:ph type="sldNum" sz="quarter" idx="12"/>
          </p:nvPr>
        </p:nvSpPr>
        <p:spPr>
          <a:xfrm>
            <a:off x="8610600" y="6356350"/>
            <a:ext cx="2743200" cy="365125"/>
          </a:xfrm>
        </p:spPr>
        <p:txBody>
          <a:bodyPr/>
          <a:lstStyle/>
          <a:p>
            <a:fld id="{32F95F9D-A417-9446-A6C6-E1FD9A8C6C9C}" type="slidenum">
              <a:rPr lang="en-US" smtClean="0"/>
              <a:t>‹#›</a:t>
            </a:fld>
            <a:endParaRPr lang="en-US" dirty="0"/>
          </a:p>
        </p:txBody>
      </p:sp>
      <p:pic>
        <p:nvPicPr>
          <p:cNvPr id="11" name="Picture 10" descr="A close up of a sign&#10;&#10;Description automatically generated">
            <a:extLst>
              <a:ext uri="{FF2B5EF4-FFF2-40B4-BE49-F238E27FC236}">
                <a16:creationId xmlns:a16="http://schemas.microsoft.com/office/drawing/2014/main" id="{B4896A81-9A59-B34C-A282-70876E79B4C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2" name="Rectangle 11">
            <a:extLst>
              <a:ext uri="{FF2B5EF4-FFF2-40B4-BE49-F238E27FC236}">
                <a16:creationId xmlns:a16="http://schemas.microsoft.com/office/drawing/2014/main" id="{011EF250-D216-6549-85A1-464E673468E6}"/>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object, clock, drawing&#10;&#10;Description automatically generated">
            <a:extLst>
              <a:ext uri="{FF2B5EF4-FFF2-40B4-BE49-F238E27FC236}">
                <a16:creationId xmlns:a16="http://schemas.microsoft.com/office/drawing/2014/main" id="{2A9ADA8B-37F4-974E-A9A8-03B8DC120B6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
        <p:nvSpPr>
          <p:cNvPr id="16" name="Rectangle 15">
            <a:extLst>
              <a:ext uri="{FF2B5EF4-FFF2-40B4-BE49-F238E27FC236}">
                <a16:creationId xmlns:a16="http://schemas.microsoft.com/office/drawing/2014/main" id="{1D3FA087-5CA0-864F-95B4-7F1AABDEDFA2}"/>
              </a:ext>
            </a:extLst>
          </p:cNvPr>
          <p:cNvSpPr/>
          <p:nvPr userDrawn="1"/>
        </p:nvSpPr>
        <p:spPr>
          <a:xfrm>
            <a:off x="0" y="5070447"/>
            <a:ext cx="12192000" cy="1077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17" name="Picture Placeholder 3">
            <a:extLst>
              <a:ext uri="{FF2B5EF4-FFF2-40B4-BE49-F238E27FC236}">
                <a16:creationId xmlns:a16="http://schemas.microsoft.com/office/drawing/2014/main" id="{733962E3-9EFD-5E43-AB46-AC9A69B48964}"/>
              </a:ext>
            </a:extLst>
          </p:cNvPr>
          <p:cNvSpPr>
            <a:spLocks noGrp="1"/>
          </p:cNvSpPr>
          <p:nvPr>
            <p:ph type="pic" sz="quarter" idx="16" hasCustomPrompt="1"/>
          </p:nvPr>
        </p:nvSpPr>
        <p:spPr>
          <a:xfrm>
            <a:off x="7261223" y="1521005"/>
            <a:ext cx="3765550"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8" name="Picture Placeholder 3">
            <a:extLst>
              <a:ext uri="{FF2B5EF4-FFF2-40B4-BE49-F238E27FC236}">
                <a16:creationId xmlns:a16="http://schemas.microsoft.com/office/drawing/2014/main" id="{BB7F2138-2865-E049-8970-48E363A01376}"/>
              </a:ext>
            </a:extLst>
          </p:cNvPr>
          <p:cNvSpPr>
            <a:spLocks noGrp="1"/>
          </p:cNvSpPr>
          <p:nvPr>
            <p:ph type="pic" sz="quarter" idx="13" hasCustomPrompt="1"/>
          </p:nvPr>
        </p:nvSpPr>
        <p:spPr>
          <a:xfrm>
            <a:off x="1165226" y="1521005"/>
            <a:ext cx="3765550"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21" name="Text Placeholder 4">
            <a:extLst>
              <a:ext uri="{FF2B5EF4-FFF2-40B4-BE49-F238E27FC236}">
                <a16:creationId xmlns:a16="http://schemas.microsoft.com/office/drawing/2014/main" id="{9E7CC3D4-B7C3-244C-9C2D-2E3B8323CFD3}"/>
              </a:ext>
            </a:extLst>
          </p:cNvPr>
          <p:cNvSpPr>
            <a:spLocks noGrp="1"/>
          </p:cNvSpPr>
          <p:nvPr>
            <p:ph type="body" sz="quarter" idx="17" hasCustomPrompt="1"/>
          </p:nvPr>
        </p:nvSpPr>
        <p:spPr>
          <a:xfrm>
            <a:off x="1165225" y="5164252"/>
            <a:ext cx="376555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22" name="Text Placeholder 4">
            <a:extLst>
              <a:ext uri="{FF2B5EF4-FFF2-40B4-BE49-F238E27FC236}">
                <a16:creationId xmlns:a16="http://schemas.microsoft.com/office/drawing/2014/main" id="{9C864F40-DD49-484E-87EB-37B7025AEB9C}"/>
              </a:ext>
            </a:extLst>
          </p:cNvPr>
          <p:cNvSpPr>
            <a:spLocks noGrp="1"/>
          </p:cNvSpPr>
          <p:nvPr>
            <p:ph type="body" sz="quarter" idx="18" hasCustomPrompt="1"/>
          </p:nvPr>
        </p:nvSpPr>
        <p:spPr>
          <a:xfrm>
            <a:off x="1165225" y="5520801"/>
            <a:ext cx="3765550"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cxnSp>
        <p:nvCxnSpPr>
          <p:cNvPr id="23" name="Straight Connector 22">
            <a:extLst>
              <a:ext uri="{FF2B5EF4-FFF2-40B4-BE49-F238E27FC236}">
                <a16:creationId xmlns:a16="http://schemas.microsoft.com/office/drawing/2014/main" id="{FE6C3735-0F6B-4F4D-BDF2-21790BA0CEDA}"/>
              </a:ext>
            </a:extLst>
          </p:cNvPr>
          <p:cNvCxnSpPr>
            <a:cxnSpLocks/>
          </p:cNvCxnSpPr>
          <p:nvPr userDrawn="1"/>
        </p:nvCxnSpPr>
        <p:spPr>
          <a:xfrm>
            <a:off x="6095999" y="5239321"/>
            <a:ext cx="0" cy="5911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9D75F8-A0FD-7F41-B538-2654554C08B2}"/>
              </a:ext>
            </a:extLst>
          </p:cNvPr>
          <p:cNvCxnSpPr>
            <a:cxnSpLocks/>
          </p:cNvCxnSpPr>
          <p:nvPr userDrawn="1"/>
        </p:nvCxnSpPr>
        <p:spPr>
          <a:xfrm>
            <a:off x="6095999" y="1811937"/>
            <a:ext cx="0" cy="286058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4">
            <a:extLst>
              <a:ext uri="{FF2B5EF4-FFF2-40B4-BE49-F238E27FC236}">
                <a16:creationId xmlns:a16="http://schemas.microsoft.com/office/drawing/2014/main" id="{A63A031A-D51E-D24A-912F-444A41D0B472}"/>
              </a:ext>
            </a:extLst>
          </p:cNvPr>
          <p:cNvSpPr>
            <a:spLocks noGrp="1"/>
          </p:cNvSpPr>
          <p:nvPr>
            <p:ph type="body" sz="quarter" idx="19" hasCustomPrompt="1"/>
          </p:nvPr>
        </p:nvSpPr>
        <p:spPr>
          <a:xfrm>
            <a:off x="7261223" y="5155981"/>
            <a:ext cx="3765550"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35" name="Text Placeholder 4">
            <a:extLst>
              <a:ext uri="{FF2B5EF4-FFF2-40B4-BE49-F238E27FC236}">
                <a16:creationId xmlns:a16="http://schemas.microsoft.com/office/drawing/2014/main" id="{9B766459-24B5-A547-A42C-38116ED41C85}"/>
              </a:ext>
            </a:extLst>
          </p:cNvPr>
          <p:cNvSpPr>
            <a:spLocks noGrp="1"/>
          </p:cNvSpPr>
          <p:nvPr>
            <p:ph type="body" sz="quarter" idx="20" hasCustomPrompt="1"/>
          </p:nvPr>
        </p:nvSpPr>
        <p:spPr>
          <a:xfrm>
            <a:off x="7261223" y="5512530"/>
            <a:ext cx="3765550"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205102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ulty - 3 Members">
    <p:spTree>
      <p:nvGrpSpPr>
        <p:cNvPr id="1" name=""/>
        <p:cNvGrpSpPr/>
        <p:nvPr/>
      </p:nvGrpSpPr>
      <p:grpSpPr>
        <a:xfrm>
          <a:off x="0" y="0"/>
          <a:ext cx="0" cy="0"/>
          <a:chOff x="0" y="0"/>
          <a:chExt cx="0" cy="0"/>
        </a:xfrm>
      </p:grpSpPr>
      <p:pic>
        <p:nvPicPr>
          <p:cNvPr id="6" name="Content Placeholder 4" descr="A picture containing sitting, white, laying, beach&#10;&#10;Description automatically generated">
            <a:extLst>
              <a:ext uri="{FF2B5EF4-FFF2-40B4-BE49-F238E27FC236}">
                <a16:creationId xmlns:a16="http://schemas.microsoft.com/office/drawing/2014/main" id="{E1A317B4-2F70-364D-9074-79C4B7BF606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7" name="Title 1">
            <a:extLst>
              <a:ext uri="{FF2B5EF4-FFF2-40B4-BE49-F238E27FC236}">
                <a16:creationId xmlns:a16="http://schemas.microsoft.com/office/drawing/2014/main" id="{7556A031-5AFF-EE4C-B793-3D4FB8703A14}"/>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8" name="Date Placeholder 3">
            <a:extLst>
              <a:ext uri="{FF2B5EF4-FFF2-40B4-BE49-F238E27FC236}">
                <a16:creationId xmlns:a16="http://schemas.microsoft.com/office/drawing/2014/main" id="{AE85B21F-4086-914C-908B-60DBA1BB8DFB}"/>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dirty="0"/>
              <a:t>©2020 ATIXA: The Association of Title IX Administrators</a:t>
            </a:r>
          </a:p>
        </p:txBody>
      </p:sp>
      <p:sp>
        <p:nvSpPr>
          <p:cNvPr id="9" name="Footer Placeholder 4">
            <a:extLst>
              <a:ext uri="{FF2B5EF4-FFF2-40B4-BE49-F238E27FC236}">
                <a16:creationId xmlns:a16="http://schemas.microsoft.com/office/drawing/2014/main" id="{271F6CC5-125C-7F45-ADCF-3692252852C5}"/>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0" name="Slide Number Placeholder 5">
            <a:extLst>
              <a:ext uri="{FF2B5EF4-FFF2-40B4-BE49-F238E27FC236}">
                <a16:creationId xmlns:a16="http://schemas.microsoft.com/office/drawing/2014/main" id="{F5649C62-2466-8D4C-9F5D-22DAA161E3F5}"/>
              </a:ext>
            </a:extLst>
          </p:cNvPr>
          <p:cNvSpPr>
            <a:spLocks noGrp="1"/>
          </p:cNvSpPr>
          <p:nvPr>
            <p:ph type="sldNum" sz="quarter" idx="12"/>
          </p:nvPr>
        </p:nvSpPr>
        <p:spPr>
          <a:xfrm>
            <a:off x="8610600" y="6356350"/>
            <a:ext cx="2743200" cy="365125"/>
          </a:xfrm>
        </p:spPr>
        <p:txBody>
          <a:bodyPr/>
          <a:lstStyle/>
          <a:p>
            <a:fld id="{32F95F9D-A417-9446-A6C6-E1FD9A8C6C9C}" type="slidenum">
              <a:rPr lang="en-US" smtClean="0"/>
              <a:t>‹#›</a:t>
            </a:fld>
            <a:endParaRPr lang="en-US" dirty="0"/>
          </a:p>
        </p:txBody>
      </p:sp>
      <p:pic>
        <p:nvPicPr>
          <p:cNvPr id="11" name="Picture 10" descr="A close up of a sign&#10;&#10;Description automatically generated">
            <a:extLst>
              <a:ext uri="{FF2B5EF4-FFF2-40B4-BE49-F238E27FC236}">
                <a16:creationId xmlns:a16="http://schemas.microsoft.com/office/drawing/2014/main" id="{B4896A81-9A59-B34C-A282-70876E79B4C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2" name="Rectangle 11">
            <a:extLst>
              <a:ext uri="{FF2B5EF4-FFF2-40B4-BE49-F238E27FC236}">
                <a16:creationId xmlns:a16="http://schemas.microsoft.com/office/drawing/2014/main" id="{011EF250-D216-6549-85A1-464E673468E6}"/>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object, clock, drawing&#10;&#10;Description automatically generated">
            <a:extLst>
              <a:ext uri="{FF2B5EF4-FFF2-40B4-BE49-F238E27FC236}">
                <a16:creationId xmlns:a16="http://schemas.microsoft.com/office/drawing/2014/main" id="{2A9ADA8B-37F4-974E-A9A8-03B8DC120B6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
        <p:nvSpPr>
          <p:cNvPr id="16" name="Rectangle 15">
            <a:extLst>
              <a:ext uri="{FF2B5EF4-FFF2-40B4-BE49-F238E27FC236}">
                <a16:creationId xmlns:a16="http://schemas.microsoft.com/office/drawing/2014/main" id="{1D3FA087-5CA0-864F-95B4-7F1AABDEDFA2}"/>
              </a:ext>
            </a:extLst>
          </p:cNvPr>
          <p:cNvSpPr/>
          <p:nvPr userDrawn="1"/>
        </p:nvSpPr>
        <p:spPr>
          <a:xfrm>
            <a:off x="0" y="5070447"/>
            <a:ext cx="12192000" cy="11065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17" name="Picture Placeholder 3">
            <a:extLst>
              <a:ext uri="{FF2B5EF4-FFF2-40B4-BE49-F238E27FC236}">
                <a16:creationId xmlns:a16="http://schemas.microsoft.com/office/drawing/2014/main" id="{733962E3-9EFD-5E43-AB46-AC9A69B48964}"/>
              </a:ext>
            </a:extLst>
          </p:cNvPr>
          <p:cNvSpPr>
            <a:spLocks noGrp="1"/>
          </p:cNvSpPr>
          <p:nvPr>
            <p:ph type="pic" sz="quarter" idx="16" hasCustomPrompt="1"/>
          </p:nvPr>
        </p:nvSpPr>
        <p:spPr>
          <a:xfrm>
            <a:off x="4059936" y="1536208"/>
            <a:ext cx="4059936"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8" name="Picture Placeholder 3">
            <a:extLst>
              <a:ext uri="{FF2B5EF4-FFF2-40B4-BE49-F238E27FC236}">
                <a16:creationId xmlns:a16="http://schemas.microsoft.com/office/drawing/2014/main" id="{BB7F2138-2865-E049-8970-48E363A01376}"/>
              </a:ext>
            </a:extLst>
          </p:cNvPr>
          <p:cNvSpPr>
            <a:spLocks noGrp="1"/>
          </p:cNvSpPr>
          <p:nvPr>
            <p:ph type="pic" sz="quarter" idx="13" hasCustomPrompt="1"/>
          </p:nvPr>
        </p:nvSpPr>
        <p:spPr>
          <a:xfrm>
            <a:off x="0" y="1536208"/>
            <a:ext cx="4050792"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cxnSp>
        <p:nvCxnSpPr>
          <p:cNvPr id="23" name="Straight Connector 22">
            <a:extLst>
              <a:ext uri="{FF2B5EF4-FFF2-40B4-BE49-F238E27FC236}">
                <a16:creationId xmlns:a16="http://schemas.microsoft.com/office/drawing/2014/main" id="{FE6C3735-0F6B-4F4D-BDF2-21790BA0CEDA}"/>
              </a:ext>
            </a:extLst>
          </p:cNvPr>
          <p:cNvCxnSpPr>
            <a:cxnSpLocks/>
          </p:cNvCxnSpPr>
          <p:nvPr userDrawn="1"/>
        </p:nvCxnSpPr>
        <p:spPr>
          <a:xfrm>
            <a:off x="4069460" y="5233582"/>
            <a:ext cx="0" cy="5911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Picture Placeholder 3">
            <a:extLst>
              <a:ext uri="{FF2B5EF4-FFF2-40B4-BE49-F238E27FC236}">
                <a16:creationId xmlns:a16="http://schemas.microsoft.com/office/drawing/2014/main" id="{C959D8BA-C3AC-DF41-A639-A21C62A427FA}"/>
              </a:ext>
            </a:extLst>
          </p:cNvPr>
          <p:cNvSpPr>
            <a:spLocks noGrp="1"/>
          </p:cNvSpPr>
          <p:nvPr>
            <p:ph type="pic" sz="quarter" idx="19" hasCustomPrompt="1"/>
          </p:nvPr>
        </p:nvSpPr>
        <p:spPr>
          <a:xfrm>
            <a:off x="8119872" y="1536207"/>
            <a:ext cx="4050792"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cxnSp>
        <p:nvCxnSpPr>
          <p:cNvPr id="30" name="Straight Connector 29">
            <a:extLst>
              <a:ext uri="{FF2B5EF4-FFF2-40B4-BE49-F238E27FC236}">
                <a16:creationId xmlns:a16="http://schemas.microsoft.com/office/drawing/2014/main" id="{F56CF62E-3270-BA47-8AFB-5EF74B16AE51}"/>
              </a:ext>
            </a:extLst>
          </p:cNvPr>
          <p:cNvCxnSpPr>
            <a:cxnSpLocks/>
          </p:cNvCxnSpPr>
          <p:nvPr userDrawn="1"/>
        </p:nvCxnSpPr>
        <p:spPr>
          <a:xfrm>
            <a:off x="8119872" y="5233582"/>
            <a:ext cx="0" cy="5911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619FA224-4B90-3945-BEBE-124E6E689252}"/>
              </a:ext>
            </a:extLst>
          </p:cNvPr>
          <p:cNvSpPr>
            <a:spLocks noGrp="1"/>
          </p:cNvSpPr>
          <p:nvPr>
            <p:ph type="body" sz="quarter" idx="17" hasCustomPrompt="1"/>
          </p:nvPr>
        </p:nvSpPr>
        <p:spPr>
          <a:xfrm>
            <a:off x="273050" y="5152483"/>
            <a:ext cx="3502017"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34" name="Text Placeholder 4">
            <a:extLst>
              <a:ext uri="{FF2B5EF4-FFF2-40B4-BE49-F238E27FC236}">
                <a16:creationId xmlns:a16="http://schemas.microsoft.com/office/drawing/2014/main" id="{262771AF-D0B9-8E42-BEF3-B24B1834A431}"/>
              </a:ext>
            </a:extLst>
          </p:cNvPr>
          <p:cNvSpPr>
            <a:spLocks noGrp="1"/>
          </p:cNvSpPr>
          <p:nvPr>
            <p:ph type="body" sz="quarter" idx="18" hasCustomPrompt="1"/>
          </p:nvPr>
        </p:nvSpPr>
        <p:spPr>
          <a:xfrm>
            <a:off x="273050" y="5509032"/>
            <a:ext cx="3502017"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
        <p:nvSpPr>
          <p:cNvPr id="35" name="Text Placeholder 4">
            <a:extLst>
              <a:ext uri="{FF2B5EF4-FFF2-40B4-BE49-F238E27FC236}">
                <a16:creationId xmlns:a16="http://schemas.microsoft.com/office/drawing/2014/main" id="{B21F66B6-031A-7845-8965-1F5757873025}"/>
              </a:ext>
            </a:extLst>
          </p:cNvPr>
          <p:cNvSpPr>
            <a:spLocks noGrp="1"/>
          </p:cNvSpPr>
          <p:nvPr>
            <p:ph type="body" sz="quarter" idx="24" hasCustomPrompt="1"/>
          </p:nvPr>
        </p:nvSpPr>
        <p:spPr>
          <a:xfrm>
            <a:off x="4323461" y="5152483"/>
            <a:ext cx="3502017"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36" name="Text Placeholder 4">
            <a:extLst>
              <a:ext uri="{FF2B5EF4-FFF2-40B4-BE49-F238E27FC236}">
                <a16:creationId xmlns:a16="http://schemas.microsoft.com/office/drawing/2014/main" id="{D15A569D-1BEA-4D46-9AA9-F073C1C44D1A}"/>
              </a:ext>
            </a:extLst>
          </p:cNvPr>
          <p:cNvSpPr>
            <a:spLocks noGrp="1"/>
          </p:cNvSpPr>
          <p:nvPr>
            <p:ph type="body" sz="quarter" idx="25" hasCustomPrompt="1"/>
          </p:nvPr>
        </p:nvSpPr>
        <p:spPr>
          <a:xfrm>
            <a:off x="4323461" y="5509032"/>
            <a:ext cx="3502017"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
        <p:nvSpPr>
          <p:cNvPr id="37" name="Text Placeholder 4">
            <a:extLst>
              <a:ext uri="{FF2B5EF4-FFF2-40B4-BE49-F238E27FC236}">
                <a16:creationId xmlns:a16="http://schemas.microsoft.com/office/drawing/2014/main" id="{22741017-44FF-A94D-8E47-A66118F4D23B}"/>
              </a:ext>
            </a:extLst>
          </p:cNvPr>
          <p:cNvSpPr>
            <a:spLocks noGrp="1"/>
          </p:cNvSpPr>
          <p:nvPr>
            <p:ph type="body" sz="quarter" idx="26" hasCustomPrompt="1"/>
          </p:nvPr>
        </p:nvSpPr>
        <p:spPr>
          <a:xfrm>
            <a:off x="8404928" y="5152483"/>
            <a:ext cx="3502017"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38" name="Text Placeholder 4">
            <a:extLst>
              <a:ext uri="{FF2B5EF4-FFF2-40B4-BE49-F238E27FC236}">
                <a16:creationId xmlns:a16="http://schemas.microsoft.com/office/drawing/2014/main" id="{A15C9B9F-CA33-3448-848B-2C8A1B30FE93}"/>
              </a:ext>
            </a:extLst>
          </p:cNvPr>
          <p:cNvSpPr>
            <a:spLocks noGrp="1"/>
          </p:cNvSpPr>
          <p:nvPr>
            <p:ph type="body" sz="quarter" idx="27" hasCustomPrompt="1"/>
          </p:nvPr>
        </p:nvSpPr>
        <p:spPr>
          <a:xfrm>
            <a:off x="8404928" y="5509032"/>
            <a:ext cx="3502017"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292558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ulty - 4 Members">
    <p:spTree>
      <p:nvGrpSpPr>
        <p:cNvPr id="1" name=""/>
        <p:cNvGrpSpPr/>
        <p:nvPr/>
      </p:nvGrpSpPr>
      <p:grpSpPr>
        <a:xfrm>
          <a:off x="0" y="0"/>
          <a:ext cx="0" cy="0"/>
          <a:chOff x="0" y="0"/>
          <a:chExt cx="0" cy="0"/>
        </a:xfrm>
      </p:grpSpPr>
      <p:pic>
        <p:nvPicPr>
          <p:cNvPr id="6" name="Content Placeholder 4" descr="A picture containing sitting, white, laying, beach&#10;&#10;Description automatically generated">
            <a:extLst>
              <a:ext uri="{FF2B5EF4-FFF2-40B4-BE49-F238E27FC236}">
                <a16:creationId xmlns:a16="http://schemas.microsoft.com/office/drawing/2014/main" id="{E1A317B4-2F70-364D-9074-79C4B7BF606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7" name="Title 1">
            <a:extLst>
              <a:ext uri="{FF2B5EF4-FFF2-40B4-BE49-F238E27FC236}">
                <a16:creationId xmlns:a16="http://schemas.microsoft.com/office/drawing/2014/main" id="{7556A031-5AFF-EE4C-B793-3D4FB8703A14}"/>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8" name="Date Placeholder 3">
            <a:extLst>
              <a:ext uri="{FF2B5EF4-FFF2-40B4-BE49-F238E27FC236}">
                <a16:creationId xmlns:a16="http://schemas.microsoft.com/office/drawing/2014/main" id="{AE85B21F-4086-914C-908B-60DBA1BB8DFB}"/>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dirty="0"/>
              <a:t>©2020 ATIXA: The Association of Title IX Administrators</a:t>
            </a:r>
          </a:p>
        </p:txBody>
      </p:sp>
      <p:sp>
        <p:nvSpPr>
          <p:cNvPr id="9" name="Footer Placeholder 4">
            <a:extLst>
              <a:ext uri="{FF2B5EF4-FFF2-40B4-BE49-F238E27FC236}">
                <a16:creationId xmlns:a16="http://schemas.microsoft.com/office/drawing/2014/main" id="{271F6CC5-125C-7F45-ADCF-3692252852C5}"/>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10" name="Slide Number Placeholder 5">
            <a:extLst>
              <a:ext uri="{FF2B5EF4-FFF2-40B4-BE49-F238E27FC236}">
                <a16:creationId xmlns:a16="http://schemas.microsoft.com/office/drawing/2014/main" id="{F5649C62-2466-8D4C-9F5D-22DAA161E3F5}"/>
              </a:ext>
            </a:extLst>
          </p:cNvPr>
          <p:cNvSpPr>
            <a:spLocks noGrp="1"/>
          </p:cNvSpPr>
          <p:nvPr>
            <p:ph type="sldNum" sz="quarter" idx="12"/>
          </p:nvPr>
        </p:nvSpPr>
        <p:spPr>
          <a:xfrm>
            <a:off x="8610600" y="6356350"/>
            <a:ext cx="2743200" cy="365125"/>
          </a:xfrm>
        </p:spPr>
        <p:txBody>
          <a:bodyPr/>
          <a:lstStyle/>
          <a:p>
            <a:fld id="{32F95F9D-A417-9446-A6C6-E1FD9A8C6C9C}" type="slidenum">
              <a:rPr lang="en-US" smtClean="0"/>
              <a:t>‹#›</a:t>
            </a:fld>
            <a:endParaRPr lang="en-US" dirty="0"/>
          </a:p>
        </p:txBody>
      </p:sp>
      <p:pic>
        <p:nvPicPr>
          <p:cNvPr id="11" name="Picture 10" descr="A close up of a sign&#10;&#10;Description automatically generated">
            <a:extLst>
              <a:ext uri="{FF2B5EF4-FFF2-40B4-BE49-F238E27FC236}">
                <a16:creationId xmlns:a16="http://schemas.microsoft.com/office/drawing/2014/main" id="{B4896A81-9A59-B34C-A282-70876E79B4C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2" name="Rectangle 11">
            <a:extLst>
              <a:ext uri="{FF2B5EF4-FFF2-40B4-BE49-F238E27FC236}">
                <a16:creationId xmlns:a16="http://schemas.microsoft.com/office/drawing/2014/main" id="{011EF250-D216-6549-85A1-464E673468E6}"/>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object, clock, drawing&#10;&#10;Description automatically generated">
            <a:extLst>
              <a:ext uri="{FF2B5EF4-FFF2-40B4-BE49-F238E27FC236}">
                <a16:creationId xmlns:a16="http://schemas.microsoft.com/office/drawing/2014/main" id="{2A9ADA8B-37F4-974E-A9A8-03B8DC120B6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
        <p:nvSpPr>
          <p:cNvPr id="16" name="Rectangle 15">
            <a:extLst>
              <a:ext uri="{FF2B5EF4-FFF2-40B4-BE49-F238E27FC236}">
                <a16:creationId xmlns:a16="http://schemas.microsoft.com/office/drawing/2014/main" id="{1D3FA087-5CA0-864F-95B4-7F1AABDEDFA2}"/>
              </a:ext>
            </a:extLst>
          </p:cNvPr>
          <p:cNvSpPr/>
          <p:nvPr userDrawn="1"/>
        </p:nvSpPr>
        <p:spPr>
          <a:xfrm>
            <a:off x="0" y="5070447"/>
            <a:ext cx="12192000" cy="11065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p>
        </p:txBody>
      </p:sp>
      <p:sp>
        <p:nvSpPr>
          <p:cNvPr id="17" name="Picture Placeholder 3">
            <a:extLst>
              <a:ext uri="{FF2B5EF4-FFF2-40B4-BE49-F238E27FC236}">
                <a16:creationId xmlns:a16="http://schemas.microsoft.com/office/drawing/2014/main" id="{733962E3-9EFD-5E43-AB46-AC9A69B48964}"/>
              </a:ext>
            </a:extLst>
          </p:cNvPr>
          <p:cNvSpPr>
            <a:spLocks noGrp="1"/>
          </p:cNvSpPr>
          <p:nvPr>
            <p:ph type="pic" sz="quarter" idx="16" hasCustomPrompt="1"/>
          </p:nvPr>
        </p:nvSpPr>
        <p:spPr>
          <a:xfrm>
            <a:off x="6093967" y="1515475"/>
            <a:ext cx="3044952"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18" name="Picture Placeholder 3">
            <a:extLst>
              <a:ext uri="{FF2B5EF4-FFF2-40B4-BE49-F238E27FC236}">
                <a16:creationId xmlns:a16="http://schemas.microsoft.com/office/drawing/2014/main" id="{BB7F2138-2865-E049-8970-48E363A01376}"/>
              </a:ext>
            </a:extLst>
          </p:cNvPr>
          <p:cNvSpPr>
            <a:spLocks noGrp="1"/>
          </p:cNvSpPr>
          <p:nvPr>
            <p:ph type="pic" sz="quarter" idx="13" hasCustomPrompt="1"/>
          </p:nvPr>
        </p:nvSpPr>
        <p:spPr>
          <a:xfrm>
            <a:off x="1" y="1515475"/>
            <a:ext cx="3044952"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cxnSp>
        <p:nvCxnSpPr>
          <p:cNvPr id="23" name="Straight Connector 22">
            <a:extLst>
              <a:ext uri="{FF2B5EF4-FFF2-40B4-BE49-F238E27FC236}">
                <a16:creationId xmlns:a16="http://schemas.microsoft.com/office/drawing/2014/main" id="{FE6C3735-0F6B-4F4D-BDF2-21790BA0CEDA}"/>
              </a:ext>
            </a:extLst>
          </p:cNvPr>
          <p:cNvCxnSpPr>
            <a:cxnSpLocks/>
          </p:cNvCxnSpPr>
          <p:nvPr userDrawn="1"/>
        </p:nvCxnSpPr>
        <p:spPr>
          <a:xfrm>
            <a:off x="6095999" y="5239321"/>
            <a:ext cx="0" cy="5911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B6A7DCE6-BCE8-C440-911D-5F973584E239}"/>
              </a:ext>
            </a:extLst>
          </p:cNvPr>
          <p:cNvSpPr>
            <a:spLocks noGrp="1"/>
          </p:cNvSpPr>
          <p:nvPr>
            <p:ph type="pic" sz="quarter" idx="19" hasCustomPrompt="1"/>
          </p:nvPr>
        </p:nvSpPr>
        <p:spPr>
          <a:xfrm>
            <a:off x="9140951" y="1515475"/>
            <a:ext cx="3044952"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
        <p:nvSpPr>
          <p:cNvPr id="25" name="Picture Placeholder 3">
            <a:extLst>
              <a:ext uri="{FF2B5EF4-FFF2-40B4-BE49-F238E27FC236}">
                <a16:creationId xmlns:a16="http://schemas.microsoft.com/office/drawing/2014/main" id="{E9E78AF7-A848-304A-A54A-8DDBEFF0DB0C}"/>
              </a:ext>
            </a:extLst>
          </p:cNvPr>
          <p:cNvSpPr>
            <a:spLocks noGrp="1"/>
          </p:cNvSpPr>
          <p:nvPr>
            <p:ph type="pic" sz="quarter" idx="20" hasCustomPrompt="1"/>
          </p:nvPr>
        </p:nvSpPr>
        <p:spPr>
          <a:xfrm>
            <a:off x="3046984" y="1515475"/>
            <a:ext cx="3044952" cy="3549441"/>
          </a:xfrm>
          <a:solidFill>
            <a:schemeClr val="tx1">
              <a:lumMod val="75000"/>
              <a:lumOff val="2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cxnSp>
        <p:nvCxnSpPr>
          <p:cNvPr id="32" name="Straight Connector 31">
            <a:extLst>
              <a:ext uri="{FF2B5EF4-FFF2-40B4-BE49-F238E27FC236}">
                <a16:creationId xmlns:a16="http://schemas.microsoft.com/office/drawing/2014/main" id="{E3A6D5AF-F04B-3948-97A0-4303556C2165}"/>
              </a:ext>
            </a:extLst>
          </p:cNvPr>
          <p:cNvCxnSpPr>
            <a:cxnSpLocks/>
          </p:cNvCxnSpPr>
          <p:nvPr userDrawn="1"/>
        </p:nvCxnSpPr>
        <p:spPr>
          <a:xfrm>
            <a:off x="9138919" y="5248862"/>
            <a:ext cx="0" cy="5911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88722A-3CC8-F448-9BDF-2AF12475CBFF}"/>
              </a:ext>
            </a:extLst>
          </p:cNvPr>
          <p:cNvCxnSpPr>
            <a:cxnSpLocks/>
          </p:cNvCxnSpPr>
          <p:nvPr userDrawn="1"/>
        </p:nvCxnSpPr>
        <p:spPr>
          <a:xfrm>
            <a:off x="3044953" y="5248862"/>
            <a:ext cx="0" cy="5911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4">
            <a:extLst>
              <a:ext uri="{FF2B5EF4-FFF2-40B4-BE49-F238E27FC236}">
                <a16:creationId xmlns:a16="http://schemas.microsoft.com/office/drawing/2014/main" id="{6632404A-1A08-0B4C-9FFA-CBB1CD5025A8}"/>
              </a:ext>
            </a:extLst>
          </p:cNvPr>
          <p:cNvSpPr>
            <a:spLocks noGrp="1"/>
          </p:cNvSpPr>
          <p:nvPr>
            <p:ph type="body" sz="quarter" idx="17" hasCustomPrompt="1"/>
          </p:nvPr>
        </p:nvSpPr>
        <p:spPr>
          <a:xfrm>
            <a:off x="273051" y="5152483"/>
            <a:ext cx="2543492"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35" name="Text Placeholder 4">
            <a:extLst>
              <a:ext uri="{FF2B5EF4-FFF2-40B4-BE49-F238E27FC236}">
                <a16:creationId xmlns:a16="http://schemas.microsoft.com/office/drawing/2014/main" id="{B0C9318B-4816-8348-8F6B-338300B70392}"/>
              </a:ext>
            </a:extLst>
          </p:cNvPr>
          <p:cNvSpPr>
            <a:spLocks noGrp="1"/>
          </p:cNvSpPr>
          <p:nvPr>
            <p:ph type="body" sz="quarter" idx="18" hasCustomPrompt="1"/>
          </p:nvPr>
        </p:nvSpPr>
        <p:spPr>
          <a:xfrm>
            <a:off x="273051" y="5509032"/>
            <a:ext cx="2543492"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
        <p:nvSpPr>
          <p:cNvPr id="38" name="Text Placeholder 4">
            <a:extLst>
              <a:ext uri="{FF2B5EF4-FFF2-40B4-BE49-F238E27FC236}">
                <a16:creationId xmlns:a16="http://schemas.microsoft.com/office/drawing/2014/main" id="{7A717E8E-2F2A-FE45-B500-094184660510}"/>
              </a:ext>
            </a:extLst>
          </p:cNvPr>
          <p:cNvSpPr>
            <a:spLocks noGrp="1"/>
          </p:cNvSpPr>
          <p:nvPr>
            <p:ph type="body" sz="quarter" idx="27" hasCustomPrompt="1"/>
          </p:nvPr>
        </p:nvSpPr>
        <p:spPr>
          <a:xfrm>
            <a:off x="3294065" y="5154382"/>
            <a:ext cx="2543492"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39" name="Text Placeholder 4">
            <a:extLst>
              <a:ext uri="{FF2B5EF4-FFF2-40B4-BE49-F238E27FC236}">
                <a16:creationId xmlns:a16="http://schemas.microsoft.com/office/drawing/2014/main" id="{789335B3-FB05-1142-BDD6-9355608C4438}"/>
              </a:ext>
            </a:extLst>
          </p:cNvPr>
          <p:cNvSpPr>
            <a:spLocks noGrp="1"/>
          </p:cNvSpPr>
          <p:nvPr>
            <p:ph type="body" sz="quarter" idx="28" hasCustomPrompt="1"/>
          </p:nvPr>
        </p:nvSpPr>
        <p:spPr>
          <a:xfrm>
            <a:off x="3294065" y="5510931"/>
            <a:ext cx="2543492"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
        <p:nvSpPr>
          <p:cNvPr id="40" name="Text Placeholder 4">
            <a:extLst>
              <a:ext uri="{FF2B5EF4-FFF2-40B4-BE49-F238E27FC236}">
                <a16:creationId xmlns:a16="http://schemas.microsoft.com/office/drawing/2014/main" id="{913277BA-2B66-0748-9751-0A37BC1F0426}"/>
              </a:ext>
            </a:extLst>
          </p:cNvPr>
          <p:cNvSpPr>
            <a:spLocks noGrp="1"/>
          </p:cNvSpPr>
          <p:nvPr>
            <p:ph type="body" sz="quarter" idx="29" hasCustomPrompt="1"/>
          </p:nvPr>
        </p:nvSpPr>
        <p:spPr>
          <a:xfrm>
            <a:off x="6354442" y="5152483"/>
            <a:ext cx="2543492"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41" name="Text Placeholder 4">
            <a:extLst>
              <a:ext uri="{FF2B5EF4-FFF2-40B4-BE49-F238E27FC236}">
                <a16:creationId xmlns:a16="http://schemas.microsoft.com/office/drawing/2014/main" id="{376B03B1-A529-5342-8EC4-88B46F462314}"/>
              </a:ext>
            </a:extLst>
          </p:cNvPr>
          <p:cNvSpPr>
            <a:spLocks noGrp="1"/>
          </p:cNvSpPr>
          <p:nvPr>
            <p:ph type="body" sz="quarter" idx="30" hasCustomPrompt="1"/>
          </p:nvPr>
        </p:nvSpPr>
        <p:spPr>
          <a:xfrm>
            <a:off x="6354442" y="5509032"/>
            <a:ext cx="2543492"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
        <p:nvSpPr>
          <p:cNvPr id="42" name="Text Placeholder 4">
            <a:extLst>
              <a:ext uri="{FF2B5EF4-FFF2-40B4-BE49-F238E27FC236}">
                <a16:creationId xmlns:a16="http://schemas.microsoft.com/office/drawing/2014/main" id="{14B8C8C8-8535-9E46-A471-4441A8C41D82}"/>
              </a:ext>
            </a:extLst>
          </p:cNvPr>
          <p:cNvSpPr>
            <a:spLocks noGrp="1"/>
          </p:cNvSpPr>
          <p:nvPr>
            <p:ph type="body" sz="quarter" idx="31" hasCustomPrompt="1"/>
          </p:nvPr>
        </p:nvSpPr>
        <p:spPr>
          <a:xfrm>
            <a:off x="9375456" y="5154382"/>
            <a:ext cx="2543492" cy="356549"/>
          </a:xfrm>
        </p:spPr>
        <p:txBody>
          <a:bodyPr anchor="b"/>
          <a:lstStyle>
            <a:lvl1pPr marL="0" indent="0" algn="l" defTabSz="685800" rtl="0" eaLnBrk="1" latinLnBrk="0" hangingPunct="1">
              <a:lnSpc>
                <a:spcPct val="100000"/>
              </a:lnSpc>
              <a:spcBef>
                <a:spcPts val="450"/>
              </a:spcBef>
              <a:buFont typeface="Arial" panose="020B0604020202020204" pitchFamily="34" charset="0"/>
              <a:buNone/>
              <a:defRPr lang="en-US" sz="2000" kern="1200" cap="none" baseline="0" dirty="0">
                <a:solidFill>
                  <a:srgbClr val="EC291E"/>
                </a:solidFill>
                <a:latin typeface="+mn-lt"/>
                <a:ea typeface="+mn-ea"/>
                <a:cs typeface="+mn-cs"/>
              </a:defRPr>
            </a:lvl1pPr>
          </a:lstStyle>
          <a:p>
            <a:pPr lvl="0"/>
            <a:r>
              <a:rPr lang="en-US" dirty="0"/>
              <a:t>Name</a:t>
            </a:r>
          </a:p>
        </p:txBody>
      </p:sp>
      <p:sp>
        <p:nvSpPr>
          <p:cNvPr id="43" name="Text Placeholder 4">
            <a:extLst>
              <a:ext uri="{FF2B5EF4-FFF2-40B4-BE49-F238E27FC236}">
                <a16:creationId xmlns:a16="http://schemas.microsoft.com/office/drawing/2014/main" id="{5762392B-2DA6-3041-B0A3-72450EE520A4}"/>
              </a:ext>
            </a:extLst>
          </p:cNvPr>
          <p:cNvSpPr>
            <a:spLocks noGrp="1"/>
          </p:cNvSpPr>
          <p:nvPr>
            <p:ph type="body" sz="quarter" idx="32" hasCustomPrompt="1"/>
          </p:nvPr>
        </p:nvSpPr>
        <p:spPr>
          <a:xfrm>
            <a:off x="9375456" y="5510931"/>
            <a:ext cx="2543492" cy="450353"/>
          </a:xfrm>
        </p:spPr>
        <p:txBody>
          <a:bodyPr anchor="t" anchorCtr="0"/>
          <a:lstStyle>
            <a:lvl1pPr marL="0" indent="0" algn="l" defTabSz="685800" rtl="0" eaLnBrk="1" latinLnBrk="0" hangingPunct="1">
              <a:lnSpc>
                <a:spcPct val="90000"/>
              </a:lnSpc>
              <a:spcBef>
                <a:spcPts val="0"/>
              </a:spcBef>
              <a:buFont typeface="Arial" panose="020B0604020202020204" pitchFamily="34" charset="0"/>
              <a:buNone/>
              <a:defRPr lang="en-US" sz="1600" kern="1200" cap="none" baseline="0" dirty="0">
                <a:solidFill>
                  <a:schemeClr val="tx1">
                    <a:lumMod val="65000"/>
                    <a:lumOff val="35000"/>
                  </a:schemeClr>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55475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descr="A picture containing sitting, white, laying, beach&#10;&#10;Description automatically generated">
            <a:extLst>
              <a:ext uri="{FF2B5EF4-FFF2-40B4-BE49-F238E27FC236}">
                <a16:creationId xmlns:a16="http://schemas.microsoft.com/office/drawing/2014/main" id="{6A77C16F-D523-7B46-945F-24E84E47507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2" name="Title 1">
            <a:extLst>
              <a:ext uri="{FF2B5EF4-FFF2-40B4-BE49-F238E27FC236}">
                <a16:creationId xmlns:a16="http://schemas.microsoft.com/office/drawing/2014/main" id="{0D71747B-152F-F24F-8487-509FC38C63F5}"/>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C54ED5-4908-E742-B869-EAC6B0CDA682}"/>
              </a:ext>
            </a:extLst>
          </p:cNvPr>
          <p:cNvSpPr>
            <a:spLocks noGrp="1"/>
          </p:cNvSpPr>
          <p:nvPr>
            <p:ph idx="1"/>
          </p:nvPr>
        </p:nvSpPr>
        <p:spPr>
          <a:xfrm>
            <a:off x="838200" y="1889127"/>
            <a:ext cx="10515600" cy="416724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F2662D-9AB2-384A-A5FC-FAF743CB4FF0}"/>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dirty="0"/>
              <a:t>©2020 ATIXA: The Association of Title IX Administrators</a:t>
            </a:r>
          </a:p>
        </p:txBody>
      </p:sp>
      <p:sp>
        <p:nvSpPr>
          <p:cNvPr id="5" name="Footer Placeholder 4">
            <a:extLst>
              <a:ext uri="{FF2B5EF4-FFF2-40B4-BE49-F238E27FC236}">
                <a16:creationId xmlns:a16="http://schemas.microsoft.com/office/drawing/2014/main" id="{B2FDF032-6BE1-AC4B-887A-CAF66B3EF07A}"/>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sp>
        <p:nvSpPr>
          <p:cNvPr id="6" name="Slide Number Placeholder 5">
            <a:extLst>
              <a:ext uri="{FF2B5EF4-FFF2-40B4-BE49-F238E27FC236}">
                <a16:creationId xmlns:a16="http://schemas.microsoft.com/office/drawing/2014/main" id="{0115953F-F1FE-E740-8B45-8F51FA0F267B}"/>
              </a:ext>
            </a:extLst>
          </p:cNvPr>
          <p:cNvSpPr>
            <a:spLocks noGrp="1"/>
          </p:cNvSpPr>
          <p:nvPr>
            <p:ph type="sldNum" sz="quarter" idx="12"/>
          </p:nvPr>
        </p:nvSpPr>
        <p:spPr/>
        <p:txBody>
          <a:bodyPr/>
          <a:lstStyle/>
          <a:p>
            <a:fld id="{32F95F9D-A417-9446-A6C6-E1FD9A8C6C9C}" type="slidenum">
              <a:rPr lang="en-US" smtClean="0"/>
              <a:t>‹#›</a:t>
            </a:fld>
            <a:endParaRPr lang="en-US" dirty="0"/>
          </a:p>
        </p:txBody>
      </p:sp>
      <p:pic>
        <p:nvPicPr>
          <p:cNvPr id="9" name="Picture 8" descr="A close up of a sign&#10;&#10;Description automatically generated">
            <a:extLst>
              <a:ext uri="{FF2B5EF4-FFF2-40B4-BE49-F238E27FC236}">
                <a16:creationId xmlns:a16="http://schemas.microsoft.com/office/drawing/2014/main" id="{48602F2B-F9C0-284D-A8E3-F70983AE23A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1" name="Rectangle 10">
            <a:extLst>
              <a:ext uri="{FF2B5EF4-FFF2-40B4-BE49-F238E27FC236}">
                <a16:creationId xmlns:a16="http://schemas.microsoft.com/office/drawing/2014/main" id="{A8A7DE27-B3D9-914E-BC94-9DAE83328A6D}"/>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object, clock, drawing&#10;&#10;Description automatically generated">
            <a:extLst>
              <a:ext uri="{FF2B5EF4-FFF2-40B4-BE49-F238E27FC236}">
                <a16:creationId xmlns:a16="http://schemas.microsoft.com/office/drawing/2014/main" id="{20C2029C-5B0D-A94F-827C-7E083DFB9B8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405527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sitting, front, white, table&#10;&#10;Description automatically generated">
            <a:extLst>
              <a:ext uri="{FF2B5EF4-FFF2-40B4-BE49-F238E27FC236}">
                <a16:creationId xmlns:a16="http://schemas.microsoft.com/office/drawing/2014/main" id="{C6128DB8-E07E-3743-B963-D9FB36A5A5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FC46CA-029B-264E-A4C7-CC563623B94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E0DB7E-BDAC-F24B-9617-18AA3C045B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05301C-DAFB-3545-805E-48A41BFD755A}"/>
              </a:ext>
            </a:extLst>
          </p:cNvPr>
          <p:cNvSpPr>
            <a:spLocks noGrp="1"/>
          </p:cNvSpPr>
          <p:nvPr>
            <p:ph type="dt" sz="half" idx="10"/>
          </p:nvPr>
        </p:nvSpPr>
        <p:spPr>
          <a:xfrm>
            <a:off x="838200" y="6356350"/>
            <a:ext cx="2743200" cy="365125"/>
          </a:xfrm>
          <a:prstGeom prst="rect">
            <a:avLst/>
          </a:prstGeom>
        </p:spPr>
        <p:txBody>
          <a:bodyPr/>
          <a:lstStyle/>
          <a:p>
            <a:r>
              <a:rPr lang="en-US" dirty="0"/>
              <a:t>©2020 ATIXA: The Association of Title IX Administrators</a:t>
            </a:r>
          </a:p>
        </p:txBody>
      </p:sp>
      <p:sp>
        <p:nvSpPr>
          <p:cNvPr id="5" name="Footer Placeholder 4">
            <a:extLst>
              <a:ext uri="{FF2B5EF4-FFF2-40B4-BE49-F238E27FC236}">
                <a16:creationId xmlns:a16="http://schemas.microsoft.com/office/drawing/2014/main" id="{630A32FB-B4BC-F54B-A2AC-C5C804061450}"/>
              </a:ext>
            </a:extLst>
          </p:cNvPr>
          <p:cNvSpPr>
            <a:spLocks noGrp="1"/>
          </p:cNvSpPr>
          <p:nvPr>
            <p:ph type="ftr" sz="quarter" idx="11"/>
          </p:nvPr>
        </p:nvSpPr>
        <p:spPr>
          <a:xfrm>
            <a:off x="4038600" y="6356350"/>
            <a:ext cx="4114800" cy="365125"/>
          </a:xfrm>
          <a:prstGeom prst="rect">
            <a:avLst/>
          </a:prstGeom>
        </p:spPr>
        <p:txBody>
          <a:bodyPr/>
          <a:lstStyle/>
          <a:p>
            <a:r>
              <a:rPr lang="en-US"/>
              <a:t>Find out more at www.atixa.org/r3/</a:t>
            </a:r>
          </a:p>
        </p:txBody>
      </p:sp>
      <p:sp>
        <p:nvSpPr>
          <p:cNvPr id="6" name="Slide Number Placeholder 5">
            <a:extLst>
              <a:ext uri="{FF2B5EF4-FFF2-40B4-BE49-F238E27FC236}">
                <a16:creationId xmlns:a16="http://schemas.microsoft.com/office/drawing/2014/main" id="{9A56195B-897E-4F48-8C29-313E0DC62DCE}"/>
              </a:ext>
            </a:extLst>
          </p:cNvPr>
          <p:cNvSpPr>
            <a:spLocks noGrp="1"/>
          </p:cNvSpPr>
          <p:nvPr>
            <p:ph type="sldNum" sz="quarter" idx="12"/>
          </p:nvPr>
        </p:nvSpPr>
        <p:spPr/>
        <p:txBody>
          <a:bodyPr/>
          <a:lstStyle/>
          <a:p>
            <a:fld id="{32F95F9D-A417-9446-A6C6-E1FD9A8C6C9C}"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C054CF47-85C6-E54F-AEA1-0C6E6B3EE20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0" name="Date Placeholder 3">
            <a:extLst>
              <a:ext uri="{FF2B5EF4-FFF2-40B4-BE49-F238E27FC236}">
                <a16:creationId xmlns:a16="http://schemas.microsoft.com/office/drawing/2014/main" id="{B54A5BD3-BB32-F346-AAD4-F879FB35B397}"/>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©2020 ATIXA: The Association of Title IX Administrators</a:t>
            </a:r>
            <a:endParaRPr lang="en-US" dirty="0"/>
          </a:p>
        </p:txBody>
      </p:sp>
      <p:sp>
        <p:nvSpPr>
          <p:cNvPr id="11" name="Footer Placeholder 4">
            <a:extLst>
              <a:ext uri="{FF2B5EF4-FFF2-40B4-BE49-F238E27FC236}">
                <a16:creationId xmlns:a16="http://schemas.microsoft.com/office/drawing/2014/main" id="{8AE21F8A-4FBD-F544-AC85-5D5E5441FEBC}"/>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12" name="Rectangle 11">
            <a:extLst>
              <a:ext uri="{FF2B5EF4-FFF2-40B4-BE49-F238E27FC236}">
                <a16:creationId xmlns:a16="http://schemas.microsoft.com/office/drawing/2014/main" id="{83311FAC-28E4-5241-B0C9-0F391ABCAF80}"/>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object, clock, drawing&#10;&#10;Description automatically generated">
            <a:extLst>
              <a:ext uri="{FF2B5EF4-FFF2-40B4-BE49-F238E27FC236}">
                <a16:creationId xmlns:a16="http://schemas.microsoft.com/office/drawing/2014/main" id="{304D45AF-0CDB-B949-9022-8CB06710839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280866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D87B6-342C-8843-9499-182A66148C97}"/>
              </a:ext>
            </a:extLst>
          </p:cNvPr>
          <p:cNvSpPr>
            <a:spLocks noGrp="1"/>
          </p:cNvSpPr>
          <p:nvPr>
            <p:ph sz="half" idx="1"/>
          </p:nvPr>
        </p:nvSpPr>
        <p:spPr>
          <a:xfrm>
            <a:off x="838200" y="1825625"/>
            <a:ext cx="5181600" cy="42096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BDDB0D-DA4A-B244-BDD6-DFA412118894}"/>
              </a:ext>
            </a:extLst>
          </p:cNvPr>
          <p:cNvSpPr>
            <a:spLocks noGrp="1"/>
          </p:cNvSpPr>
          <p:nvPr>
            <p:ph sz="half" idx="2"/>
          </p:nvPr>
        </p:nvSpPr>
        <p:spPr>
          <a:xfrm>
            <a:off x="6172200" y="1825625"/>
            <a:ext cx="5181600" cy="42096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BBE7D73-6FBD-EA44-86DE-444DB71C4153}"/>
              </a:ext>
            </a:extLst>
          </p:cNvPr>
          <p:cNvSpPr>
            <a:spLocks noGrp="1"/>
          </p:cNvSpPr>
          <p:nvPr>
            <p:ph type="sldNum" sz="quarter" idx="12"/>
          </p:nvPr>
        </p:nvSpPr>
        <p:spPr/>
        <p:txBody>
          <a:bodyPr/>
          <a:lstStyle/>
          <a:p>
            <a:fld id="{32F95F9D-A417-9446-A6C6-E1FD9A8C6C9C}" type="slidenum">
              <a:rPr lang="en-US" smtClean="0"/>
              <a:t>‹#›</a:t>
            </a:fld>
            <a:endParaRPr lang="en-US"/>
          </a:p>
        </p:txBody>
      </p:sp>
      <p:pic>
        <p:nvPicPr>
          <p:cNvPr id="11" name="Content Placeholder 4" descr="A picture containing sitting, white, laying, beach&#10;&#10;Description automatically generated">
            <a:extLst>
              <a:ext uri="{FF2B5EF4-FFF2-40B4-BE49-F238E27FC236}">
                <a16:creationId xmlns:a16="http://schemas.microsoft.com/office/drawing/2014/main" id="{AC06DA26-DD99-AC4A-82F4-8B4E5D3081E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12" name="Title 1">
            <a:extLst>
              <a:ext uri="{FF2B5EF4-FFF2-40B4-BE49-F238E27FC236}">
                <a16:creationId xmlns:a16="http://schemas.microsoft.com/office/drawing/2014/main" id="{B0093C89-43EA-BE45-BDBB-DDF3744BCC91}"/>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13" name="Date Placeholder 3">
            <a:extLst>
              <a:ext uri="{FF2B5EF4-FFF2-40B4-BE49-F238E27FC236}">
                <a16:creationId xmlns:a16="http://schemas.microsoft.com/office/drawing/2014/main" id="{EA362977-E316-794B-BA52-EC2EA3D22039}"/>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14" name="Footer Placeholder 4">
            <a:extLst>
              <a:ext uri="{FF2B5EF4-FFF2-40B4-BE49-F238E27FC236}">
                <a16:creationId xmlns:a16="http://schemas.microsoft.com/office/drawing/2014/main" id="{280090FF-5547-C94A-869E-70A13F79FF13}"/>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pic>
        <p:nvPicPr>
          <p:cNvPr id="15" name="Picture 14" descr="A close up of a sign&#10;&#10;Description automatically generated">
            <a:extLst>
              <a:ext uri="{FF2B5EF4-FFF2-40B4-BE49-F238E27FC236}">
                <a16:creationId xmlns:a16="http://schemas.microsoft.com/office/drawing/2014/main" id="{E510240A-CF1D-684F-9CDE-B1C2D2CD734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6" name="Rectangle 15">
            <a:extLst>
              <a:ext uri="{FF2B5EF4-FFF2-40B4-BE49-F238E27FC236}">
                <a16:creationId xmlns:a16="http://schemas.microsoft.com/office/drawing/2014/main" id="{3D3C24C1-A03A-BA44-AE9F-8D208F86DDE0}"/>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bject, clock, drawing&#10;&#10;Description automatically generated">
            <a:extLst>
              <a:ext uri="{FF2B5EF4-FFF2-40B4-BE49-F238E27FC236}">
                <a16:creationId xmlns:a16="http://schemas.microsoft.com/office/drawing/2014/main" id="{25AF99CB-F3A2-1A44-A407-333E512CD61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94545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4AF4F-F738-4249-B05C-169B9CE1107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16DF0-E176-0C4C-81CA-B286356462C7}"/>
              </a:ext>
            </a:extLst>
          </p:cNvPr>
          <p:cNvSpPr>
            <a:spLocks noGrp="1"/>
          </p:cNvSpPr>
          <p:nvPr>
            <p:ph sz="half" idx="2"/>
          </p:nvPr>
        </p:nvSpPr>
        <p:spPr>
          <a:xfrm>
            <a:off x="839788" y="2505075"/>
            <a:ext cx="5157787" cy="3530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72C11-A5E4-5D49-9347-166AC55819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F96EC-A3BF-8D48-BAF6-0E0AA2488393}"/>
              </a:ext>
            </a:extLst>
          </p:cNvPr>
          <p:cNvSpPr>
            <a:spLocks noGrp="1"/>
          </p:cNvSpPr>
          <p:nvPr>
            <p:ph sz="quarter" idx="4"/>
          </p:nvPr>
        </p:nvSpPr>
        <p:spPr>
          <a:xfrm>
            <a:off x="6172200" y="2505075"/>
            <a:ext cx="5183188" cy="3530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AA54172-8B03-7842-963F-5A9A2C8DB2C6}"/>
              </a:ext>
            </a:extLst>
          </p:cNvPr>
          <p:cNvSpPr>
            <a:spLocks noGrp="1"/>
          </p:cNvSpPr>
          <p:nvPr>
            <p:ph type="sldNum" sz="quarter" idx="12"/>
          </p:nvPr>
        </p:nvSpPr>
        <p:spPr/>
        <p:txBody>
          <a:bodyPr/>
          <a:lstStyle/>
          <a:p>
            <a:fld id="{32F95F9D-A417-9446-A6C6-E1FD9A8C6C9C}" type="slidenum">
              <a:rPr lang="en-US" smtClean="0"/>
              <a:t>‹#›</a:t>
            </a:fld>
            <a:endParaRPr lang="en-US"/>
          </a:p>
        </p:txBody>
      </p:sp>
      <p:pic>
        <p:nvPicPr>
          <p:cNvPr id="10" name="Content Placeholder 4" descr="A picture containing sitting, white, laying, beach&#10;&#10;Description automatically generated">
            <a:extLst>
              <a:ext uri="{FF2B5EF4-FFF2-40B4-BE49-F238E27FC236}">
                <a16:creationId xmlns:a16="http://schemas.microsoft.com/office/drawing/2014/main" id="{45F6C3F5-F1CE-9440-980B-0CFD010A72E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1524000"/>
          </a:xfrm>
          <a:prstGeom prst="rect">
            <a:avLst/>
          </a:prstGeom>
        </p:spPr>
      </p:pic>
      <p:sp>
        <p:nvSpPr>
          <p:cNvPr id="11" name="Title 1">
            <a:extLst>
              <a:ext uri="{FF2B5EF4-FFF2-40B4-BE49-F238E27FC236}">
                <a16:creationId xmlns:a16="http://schemas.microsoft.com/office/drawing/2014/main" id="{A2289256-0B71-0C45-9811-5F9F3037ADD0}"/>
              </a:ext>
            </a:extLst>
          </p:cNvPr>
          <p:cNvSpPr>
            <a:spLocks noGrp="1"/>
          </p:cNvSpPr>
          <p:nvPr>
            <p:ph type="title"/>
          </p:nvPr>
        </p:nvSpPr>
        <p:spPr>
          <a:xfrm>
            <a:off x="2261936" y="365126"/>
            <a:ext cx="9091863" cy="950328"/>
          </a:xfrm>
          <a:prstGeom prst="rect">
            <a:avLst/>
          </a:prstGeom>
        </p:spPr>
        <p:txBody>
          <a:bodyPr/>
          <a:lstStyle/>
          <a:p>
            <a:r>
              <a:rPr lang="en-US"/>
              <a:t>Click to edit Master title style</a:t>
            </a:r>
          </a:p>
        </p:txBody>
      </p:sp>
      <p:sp>
        <p:nvSpPr>
          <p:cNvPr id="12" name="Date Placeholder 3">
            <a:extLst>
              <a:ext uri="{FF2B5EF4-FFF2-40B4-BE49-F238E27FC236}">
                <a16:creationId xmlns:a16="http://schemas.microsoft.com/office/drawing/2014/main" id="{4A7012BB-43F6-F145-BBC9-BC4423224D76}"/>
              </a:ext>
            </a:extLst>
          </p:cNvPr>
          <p:cNvSpPr>
            <a:spLocks noGrp="1"/>
          </p:cNvSpPr>
          <p:nvPr>
            <p:ph type="dt" sz="half" idx="10"/>
          </p:nvPr>
        </p:nvSpPr>
        <p:spPr>
          <a:xfrm>
            <a:off x="838200" y="6356350"/>
            <a:ext cx="2743200" cy="365125"/>
          </a:xfrm>
          <a:prstGeom prst="rect">
            <a:avLst/>
          </a:prstGeom>
        </p:spPr>
        <p:txBody>
          <a:bodyPr/>
          <a:lstStyle>
            <a:lvl1pPr>
              <a:defRPr>
                <a:solidFill>
                  <a:schemeClr val="tx1">
                    <a:lumMod val="75000"/>
                    <a:lumOff val="25000"/>
                  </a:schemeClr>
                </a:solidFill>
              </a:defRPr>
            </a:lvl1pPr>
          </a:lstStyle>
          <a:p>
            <a:r>
              <a:rPr lang="en-US"/>
              <a:t>©2020 ATIXA: The Association of Title IX Administrators</a:t>
            </a:r>
            <a:endParaRPr lang="en-US" dirty="0"/>
          </a:p>
        </p:txBody>
      </p:sp>
      <p:sp>
        <p:nvSpPr>
          <p:cNvPr id="13" name="Footer Placeholder 4">
            <a:extLst>
              <a:ext uri="{FF2B5EF4-FFF2-40B4-BE49-F238E27FC236}">
                <a16:creationId xmlns:a16="http://schemas.microsoft.com/office/drawing/2014/main" id="{CDF8CDCB-B39F-2E4B-B1EB-FB7D416D7C71}"/>
              </a:ext>
            </a:extLst>
          </p:cNvPr>
          <p:cNvSpPr>
            <a:spLocks noGrp="1"/>
          </p:cNvSpPr>
          <p:nvPr>
            <p:ph type="ftr" sz="quarter" idx="11"/>
          </p:nvPr>
        </p:nvSpPr>
        <p:spPr>
          <a:xfrm>
            <a:off x="4038600" y="6356350"/>
            <a:ext cx="4114800" cy="365125"/>
          </a:xfrm>
          <a:prstGeom prst="rect">
            <a:avLst/>
          </a:prstGeom>
        </p:spPr>
        <p:txBody>
          <a:bodyPr/>
          <a:lstStyle/>
          <a:p>
            <a:r>
              <a:rPr lang="en-US" dirty="0">
                <a:solidFill>
                  <a:schemeClr val="tx1">
                    <a:lumMod val="75000"/>
                    <a:lumOff val="25000"/>
                  </a:schemeClr>
                </a:solidFill>
              </a:rPr>
              <a:t>Find out more at </a:t>
            </a:r>
            <a:r>
              <a:rPr lang="en-US" dirty="0">
                <a:solidFill>
                  <a:srgbClr val="EC291E"/>
                </a:solidFill>
              </a:rPr>
              <a:t>www.atixa.org/r3/</a:t>
            </a:r>
          </a:p>
        </p:txBody>
      </p:sp>
      <p:pic>
        <p:nvPicPr>
          <p:cNvPr id="14" name="Picture 13" descr="A close up of a sign&#10;&#10;Description automatically generated">
            <a:extLst>
              <a:ext uri="{FF2B5EF4-FFF2-40B4-BE49-F238E27FC236}">
                <a16:creationId xmlns:a16="http://schemas.microsoft.com/office/drawing/2014/main" id="{9B1FB74E-F925-3540-94DE-A1D0CCCF907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3904" y="0"/>
            <a:ext cx="1954129" cy="1474814"/>
          </a:xfrm>
          <a:prstGeom prst="rect">
            <a:avLst/>
          </a:prstGeom>
        </p:spPr>
      </p:pic>
      <p:sp>
        <p:nvSpPr>
          <p:cNvPr id="15" name="Rectangle 14">
            <a:extLst>
              <a:ext uri="{FF2B5EF4-FFF2-40B4-BE49-F238E27FC236}">
                <a16:creationId xmlns:a16="http://schemas.microsoft.com/office/drawing/2014/main" id="{0C10B583-14DC-1847-8FE5-35B442C9D5DB}"/>
              </a:ext>
            </a:extLst>
          </p:cNvPr>
          <p:cNvSpPr/>
          <p:nvPr userDrawn="1"/>
        </p:nvSpPr>
        <p:spPr>
          <a:xfrm>
            <a:off x="838199" y="6243797"/>
            <a:ext cx="105156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object, clock, drawing&#10;&#10;Description automatically generated">
            <a:extLst>
              <a:ext uri="{FF2B5EF4-FFF2-40B4-BE49-F238E27FC236}">
                <a16:creationId xmlns:a16="http://schemas.microsoft.com/office/drawing/2014/main" id="{144CF79E-B123-7146-A29E-ED8386F53AB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678776" y="6388821"/>
            <a:ext cx="586539" cy="300182"/>
          </a:xfrm>
          <a:prstGeom prst="rect">
            <a:avLst/>
          </a:prstGeom>
        </p:spPr>
      </p:pic>
    </p:spTree>
    <p:extLst>
      <p:ext uri="{BB962C8B-B14F-4D97-AF65-F5344CB8AC3E}">
        <p14:creationId xmlns:p14="http://schemas.microsoft.com/office/powerpoint/2010/main" val="411484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E426C-35F6-9E41-9E47-D18A4C991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D4879F-B476-9649-AECD-1C8080B70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8EBA5-BF78-C846-9BE3-B777B63BB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©2020 ATIXA: The Association of Title IX Administrators</a:t>
            </a:r>
          </a:p>
        </p:txBody>
      </p:sp>
      <p:sp>
        <p:nvSpPr>
          <p:cNvPr id="5" name="Footer Placeholder 4">
            <a:extLst>
              <a:ext uri="{FF2B5EF4-FFF2-40B4-BE49-F238E27FC236}">
                <a16:creationId xmlns:a16="http://schemas.microsoft.com/office/drawing/2014/main" id="{CD7306CC-1656-BE41-9F18-352F8A710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Find out more at www.atixa.org/r3/</a:t>
            </a:r>
          </a:p>
        </p:txBody>
      </p:sp>
      <p:sp>
        <p:nvSpPr>
          <p:cNvPr id="6" name="Slide Number Placeholder 5">
            <a:extLst>
              <a:ext uri="{FF2B5EF4-FFF2-40B4-BE49-F238E27FC236}">
                <a16:creationId xmlns:a16="http://schemas.microsoft.com/office/drawing/2014/main" id="{09B482C0-F4AE-C443-A8D5-C324A26DB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95F9D-A417-9446-A6C6-E1FD9A8C6C9C}" type="slidenum">
              <a:rPr lang="en-US" smtClean="0"/>
              <a:t>‹#›</a:t>
            </a:fld>
            <a:endParaRPr lang="en-US"/>
          </a:p>
        </p:txBody>
      </p:sp>
    </p:spTree>
    <p:extLst>
      <p:ext uri="{BB962C8B-B14F-4D97-AF65-F5344CB8AC3E}">
        <p14:creationId xmlns:p14="http://schemas.microsoft.com/office/powerpoint/2010/main" val="206185670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law.cornell.edu/wex/fact_finder"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2"/>
          </p:nvPr>
        </p:nvSpPr>
        <p:spPr>
          <a:xfrm>
            <a:off x="2124893" y="4876801"/>
            <a:ext cx="7942216" cy="684971"/>
          </a:xfrm>
        </p:spPr>
        <p:txBody>
          <a:bodyPr>
            <a:normAutofit fontScale="92500" lnSpcReduction="10000"/>
          </a:bodyPr>
          <a:lstStyle/>
          <a:p>
            <a:r>
              <a:rPr lang="en-US" sz="2800" dirty="0"/>
              <a:t>2020 title ix advisor TRAINING &amp; certification course</a:t>
            </a:r>
          </a:p>
        </p:txBody>
      </p:sp>
    </p:spTree>
    <p:extLst>
      <p:ext uri="{BB962C8B-B14F-4D97-AF65-F5344CB8AC3E}">
        <p14:creationId xmlns:p14="http://schemas.microsoft.com/office/powerpoint/2010/main" val="181405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normAutofit/>
          </a:bodyPr>
          <a:lstStyle/>
          <a:p>
            <a:r>
              <a:rPr lang="en-US" dirty="0"/>
              <a:t>What is Expected of the Advisor?</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94624"/>
            <a:ext cx="10803673" cy="4461745"/>
          </a:xfrm>
        </p:spPr>
        <p:txBody>
          <a:bodyPr>
            <a:noAutofit/>
          </a:bodyPr>
          <a:lstStyle/>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Advise with integrity</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Follow any applicable professional ethics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Get trained</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Learn the applicable policies and procedures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Understand your role thoroughly and when you don’t know something you need to know, figure out how to find the answer or who to ask</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Get to know the Title IX Team, if you can, and establish a good rapport</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Be timely, professional, and organized</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Don’t try to unnecessarily delay the process. The institution may delay a week or two to accommodate your schedule, but they don’t have to, and many institutions won’t allow an unreasonable delay, or an attempt to run out the clock. </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Help your advisee to sift and organize the evidence, develop a witness list, and identify any necessary expert sources or expert witnesses.</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10</a:t>
            </a:fld>
            <a:endParaRPr lang="en-US" dirty="0"/>
          </a:p>
        </p:txBody>
      </p:sp>
    </p:spTree>
    <p:extLst>
      <p:ext uri="{BB962C8B-B14F-4D97-AF65-F5344CB8AC3E}">
        <p14:creationId xmlns:p14="http://schemas.microsoft.com/office/powerpoint/2010/main" val="317618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normAutofit/>
          </a:bodyPr>
          <a:lstStyle/>
          <a:p>
            <a:r>
              <a:rPr lang="en-US" dirty="0"/>
              <a:t>Risks to Being an Advisor?</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94624"/>
            <a:ext cx="10803673" cy="4461745"/>
          </a:xfrm>
        </p:spPr>
        <p:txBody>
          <a:bodyPr>
            <a:noAutofit/>
          </a:bodyPr>
          <a:lstStyle/>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You and your advisee may not agree on strategy</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Your advisee doesn’t have to listen to you</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Your advisee can fire you</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Your advisee can refuse to cooperate with you</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Your advisee can sue you (something like an ineffective assistance argument)</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If you are an institutionally-appointed advisor, make sure your employer covers you in this role with insurance and indemnity</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Your role as an advisor may be seen as political, if you are also an institutional employee. Will you only work with Complainants? Only with Respondents? With both?  </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11</a:t>
            </a:fld>
            <a:endParaRPr lang="en-US" dirty="0"/>
          </a:p>
        </p:txBody>
      </p:sp>
    </p:spTree>
    <p:extLst>
      <p:ext uri="{BB962C8B-B14F-4D97-AF65-F5344CB8AC3E}">
        <p14:creationId xmlns:p14="http://schemas.microsoft.com/office/powerpoint/2010/main" val="46669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normAutofit/>
          </a:bodyPr>
          <a:lstStyle/>
          <a:p>
            <a:r>
              <a:rPr lang="en-US" dirty="0"/>
              <a:t>The Advisor in K-12 Settings</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94624"/>
            <a:ext cx="10803673" cy="4461745"/>
          </a:xfrm>
        </p:spPr>
        <p:txBody>
          <a:bodyPr>
            <a:noAutofit/>
          </a:bodyPr>
          <a:lstStyle/>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The K-12 advisor has much the same role as the postsecondary advisor, except that many schools and districts grant the advisor the right to present evidence on behalf of their advisee, especially when that advisee is very young.</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The K-12 process may not include a live hearing, but there will still be a decision-making step, and the advisor can assist with the written questions and answers that are exchanged between the parties and the decision-maker. The key is to ensure that your advisee has the opportunity to be heard by the decision-maker (in writing).</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Some K-12 schools and districts have live hearings but may or may not provide the opportunity to cross-examine. Title IX regulatory requirements do not impose a cross-examination mandate even if the school provides for a live hearing. State law or board policy may do so, and/or define the role of the advisor in the process. </a:t>
            </a:r>
          </a:p>
          <a:p>
            <a:pPr>
              <a:buFont typeface="Wingdings" panose="05000000000000000000" pitchFamily="2" charset="2"/>
              <a:buChar char="q"/>
            </a:pPr>
            <a:endParaRPr lang="en-US" sz="19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12</a:t>
            </a:fld>
            <a:endParaRPr lang="en-US" dirty="0"/>
          </a:p>
        </p:txBody>
      </p:sp>
    </p:spTree>
    <p:extLst>
      <p:ext uri="{BB962C8B-B14F-4D97-AF65-F5344CB8AC3E}">
        <p14:creationId xmlns:p14="http://schemas.microsoft.com/office/powerpoint/2010/main" val="411340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normAutofit fontScale="90000"/>
          </a:bodyPr>
          <a:lstStyle/>
          <a:p>
            <a:r>
              <a:rPr lang="en-US" dirty="0"/>
              <a:t>Limitations on the Role of the Attorney-Advisor</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94624"/>
            <a:ext cx="10803673" cy="4461745"/>
          </a:xfrm>
        </p:spPr>
        <p:txBody>
          <a:bodyPr>
            <a:noAutofit/>
          </a:bodyPr>
          <a:lstStyle/>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As noted above, parties can select someone to advise them who is an attorney</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The attorney-advisor does not have full representation rights in most college resolution processes. This means you may be limited in being able to speak and act on behalf of your advisee in college proceedings. You are to advise, not to give evidence. </a:t>
            </a:r>
          </a:p>
          <a:p>
            <a:pPr lvl="1">
              <a:buFont typeface="Wingdings" panose="05000000000000000000" pitchFamily="2" charset="2"/>
              <a:buChar char="q"/>
            </a:pPr>
            <a:r>
              <a:rPr lang="en-US" sz="2200" dirty="0">
                <a:latin typeface="Calibri" panose="020F0502020204030204" pitchFamily="34" charset="0"/>
                <a:cs typeface="Calibri" panose="020F0502020204030204" pitchFamily="34" charset="0"/>
              </a:rPr>
              <a:t>See North Carolina and North Dakota state laws for notable exceptions. </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Different colleges and schools use different rules governing advisors, and this can even vary from investigator to investigator, and hearing to hearing, so be sure to clarify your boundaries with the officials with whom you’ll be meeting and interacting. Some may grant you more latitude than others, or more than institutional policies appear on paper to permit. </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If you serve as both an advisor and have a role as a witness in the matter, you may wind up limiting the efficacy of your testimony as a witness because the hearing decision-maker may discount your credibility based on your dual roles.</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13</a:t>
            </a:fld>
            <a:endParaRPr lang="en-US" dirty="0"/>
          </a:p>
        </p:txBody>
      </p:sp>
    </p:spTree>
    <p:extLst>
      <p:ext uri="{BB962C8B-B14F-4D97-AF65-F5344CB8AC3E}">
        <p14:creationId xmlns:p14="http://schemas.microsoft.com/office/powerpoint/2010/main" val="51969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normAutofit fontScale="90000"/>
          </a:bodyPr>
          <a:lstStyle/>
          <a:p>
            <a:r>
              <a:rPr lang="en-US" dirty="0"/>
              <a:t>Limitations on the Role of the Attorney-Advisor</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20190"/>
            <a:ext cx="11037571" cy="4754880"/>
          </a:xfrm>
        </p:spPr>
        <p:txBody>
          <a:bodyPr>
            <a:noAutofit/>
          </a:bodyPr>
          <a:lstStyle/>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While the need and right for an attorney-advisor may seem to you as plain as the nose on your face, this role is fairly new for most colleges (2015) and schools (2020, or before per many state and board policies) </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Some administrators tend to view the advisory role less like a federal right and more like a (sometimes barely) tolerated nuisance. </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Some administrators resent the federal interference that has interjected attorneys into their educational (and by-design, non-adversarial) disciplinary proceedings.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Some administrators are intimidated by attorney-advisors.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Some administrators will punish your client if your advocacy is too zealous, if you are too pushy, if you offend them, or you push back against their procedurally-established boundaries.</a:t>
            </a:r>
          </a:p>
          <a:p>
            <a:pPr lvl="1">
              <a:buFont typeface="Wingdings" panose="05000000000000000000" pitchFamily="2" charset="2"/>
              <a:buChar char="q"/>
            </a:pPr>
            <a:r>
              <a:rPr lang="en-US" sz="1500" dirty="0">
                <a:latin typeface="Calibri" panose="020F0502020204030204" pitchFamily="34" charset="0"/>
                <a:cs typeface="Calibri" panose="020F0502020204030204" pitchFamily="34" charset="0"/>
              </a:rPr>
              <a:t>This isn’t right, but it’s real, and we are being real with you. </a:t>
            </a:r>
          </a:p>
          <a:p>
            <a:pPr lvl="1">
              <a:buFont typeface="Wingdings" panose="05000000000000000000" pitchFamily="2" charset="2"/>
              <a:buChar char="q"/>
            </a:pPr>
            <a:r>
              <a:rPr lang="en-US" sz="1500" dirty="0">
                <a:latin typeface="Calibri" panose="020F0502020204030204" pitchFamily="34" charset="0"/>
                <a:cs typeface="Calibri" panose="020F0502020204030204" pitchFamily="34" charset="0"/>
              </a:rPr>
              <a:t>Some colleges permit the party to be disciplined for the transgressions of their advisor – Beware and avoid disrupting the process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If a no-contact order is put in place between your advisee and the opposing party, that no-contact order may extend to third-parties acting on behalf of the parties – meaning that the advisor for the Respondent cannot communicate with the advisor for the Complainant, and vice versa. </a:t>
            </a:r>
          </a:p>
          <a:p>
            <a:pPr lvl="1">
              <a:buFont typeface="Wingdings" panose="05000000000000000000" pitchFamily="2" charset="2"/>
              <a:buChar char="q"/>
            </a:pPr>
            <a:r>
              <a:rPr lang="en-US" sz="1500" dirty="0">
                <a:latin typeface="Calibri" panose="020F0502020204030204" pitchFamily="34" charset="0"/>
                <a:cs typeface="Calibri" panose="020F0502020204030204" pitchFamily="34" charset="0"/>
              </a:rPr>
              <a:t>Sometimes, a limited exception can be obtained from the Title IX Coordinator in advance of any such communication.</a:t>
            </a:r>
          </a:p>
          <a:p>
            <a:pPr>
              <a:buFont typeface="Wingdings" panose="05000000000000000000" pitchFamily="2" charset="2"/>
              <a:buChar char="q"/>
            </a:pPr>
            <a:endParaRPr lang="en-US" sz="19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14</a:t>
            </a:fld>
            <a:endParaRPr lang="en-US" dirty="0"/>
          </a:p>
        </p:txBody>
      </p:sp>
    </p:spTree>
    <p:extLst>
      <p:ext uri="{BB962C8B-B14F-4D97-AF65-F5344CB8AC3E}">
        <p14:creationId xmlns:p14="http://schemas.microsoft.com/office/powerpoint/2010/main" val="5045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EC73-D7A5-DC46-A756-FD2CF4232F86}"/>
              </a:ext>
            </a:extLst>
          </p:cNvPr>
          <p:cNvSpPr>
            <a:spLocks noGrp="1"/>
          </p:cNvSpPr>
          <p:nvPr>
            <p:ph type="title"/>
          </p:nvPr>
        </p:nvSpPr>
        <p:spPr/>
        <p:txBody>
          <a:bodyPr/>
          <a:lstStyle/>
          <a:p>
            <a:r>
              <a:rPr lang="en-US" dirty="0"/>
              <a:t>The Rights of the Advisee</a:t>
            </a:r>
          </a:p>
        </p:txBody>
      </p:sp>
      <p:sp>
        <p:nvSpPr>
          <p:cNvPr id="3" name="Content Placeholder 2">
            <a:extLst>
              <a:ext uri="{FF2B5EF4-FFF2-40B4-BE49-F238E27FC236}">
                <a16:creationId xmlns:a16="http://schemas.microsoft.com/office/drawing/2014/main" id="{7F65E1EA-19E4-D142-8C75-426E2F7A472C}"/>
              </a:ext>
            </a:extLst>
          </p:cNvPr>
          <p:cNvSpPr>
            <a:spLocks noGrp="1"/>
          </p:cNvSpPr>
          <p:nvPr>
            <p:ph idx="1"/>
          </p:nvPr>
        </p:nvSpPr>
        <p:spPr>
          <a:xfrm>
            <a:off x="838200" y="1703070"/>
            <a:ext cx="10515600" cy="4537710"/>
          </a:xfrm>
        </p:spPr>
        <p:txBody>
          <a:bodyPr>
            <a:normAutofit lnSpcReduction="10000"/>
          </a:bodyPr>
          <a:lstStyle/>
          <a:p>
            <a:pPr>
              <a:buFont typeface="Wingdings" pitchFamily="2" charset="2"/>
              <a:buChar char="q"/>
            </a:pPr>
            <a:r>
              <a:rPr lang="en-US" dirty="0">
                <a:latin typeface="Calibri" panose="020F0502020204030204" pitchFamily="34" charset="0"/>
                <a:cs typeface="Calibri" panose="020F0502020204030204" pitchFamily="34" charset="0"/>
              </a:rPr>
              <a:t>Let’s get you up to speed on the 2020 Title IX Regulations, and the many substantive rights they confer on your advisee(s).</a:t>
            </a:r>
          </a:p>
          <a:p>
            <a:pPr>
              <a:buFont typeface="Wingdings" pitchFamily="2" charset="2"/>
              <a:buChar char="q"/>
            </a:pPr>
            <a:r>
              <a:rPr lang="en-US" dirty="0">
                <a:latin typeface="Calibri" panose="020F0502020204030204" pitchFamily="34" charset="0"/>
                <a:cs typeface="Calibri" panose="020F0502020204030204" pitchFamily="34" charset="0"/>
              </a:rPr>
              <a:t>You need to be familiar with these rights to help assure that your advisee receives them, and you need to be prepared to advocate for your advisee to receive them if the college or school falls short.</a:t>
            </a:r>
          </a:p>
          <a:p>
            <a:pPr>
              <a:buFont typeface="Wingdings" pitchFamily="2" charset="2"/>
              <a:buChar char="q"/>
            </a:pPr>
            <a:r>
              <a:rPr lang="en-US" dirty="0">
                <a:latin typeface="Calibri" panose="020F0502020204030204" pitchFamily="34" charset="0"/>
                <a:cs typeface="Calibri" panose="020F0502020204030204" pitchFamily="34" charset="0"/>
              </a:rPr>
              <a:t>The regulations were issued in May of 2020, taking effect August 14</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2020, and are enforceable by the Department of Education (OCR) and the courts.</a:t>
            </a:r>
          </a:p>
          <a:p>
            <a:pPr>
              <a:buFont typeface="Wingdings" pitchFamily="2" charset="2"/>
              <a:buChar char="q"/>
            </a:pPr>
            <a:r>
              <a:rPr lang="en-US" dirty="0">
                <a:latin typeface="Calibri" panose="020F0502020204030204" pitchFamily="34" charset="0"/>
                <a:cs typeface="Calibri" panose="020F0502020204030204" pitchFamily="34" charset="0"/>
              </a:rPr>
              <a:t>The regulations are prospective only, and do not apply retroactively.</a:t>
            </a:r>
          </a:p>
          <a:p>
            <a:pPr>
              <a:buFont typeface="Wingdings" pitchFamily="2" charset="2"/>
              <a:buChar char="q"/>
            </a:pPr>
            <a:r>
              <a:rPr lang="en-US" dirty="0">
                <a:latin typeface="Calibri" panose="020F0502020204030204" pitchFamily="34" charset="0"/>
                <a:cs typeface="Calibri" panose="020F0502020204030204" pitchFamily="34" charset="0"/>
              </a:rPr>
              <a:t>The regulations pre-empt state or local laws or rulings that directly conflict with Title IX.</a:t>
            </a: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endParaRPr lang="en-US" dirty="0"/>
          </a:p>
          <a:p>
            <a:endParaRPr lang="en-US" dirty="0"/>
          </a:p>
        </p:txBody>
      </p:sp>
      <p:sp>
        <p:nvSpPr>
          <p:cNvPr id="4" name="Date Placeholder 3">
            <a:extLst>
              <a:ext uri="{FF2B5EF4-FFF2-40B4-BE49-F238E27FC236}">
                <a16:creationId xmlns:a16="http://schemas.microsoft.com/office/drawing/2014/main" id="{37913312-6995-EE41-8526-64465340DBF8}"/>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628093FB-5379-A445-8BF4-A9B6BF23CFEC}"/>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CC959507-89EF-C14D-AA23-AD0590B84C74}"/>
              </a:ext>
            </a:extLst>
          </p:cNvPr>
          <p:cNvSpPr>
            <a:spLocks noGrp="1"/>
          </p:cNvSpPr>
          <p:nvPr>
            <p:ph type="sldNum" sz="quarter" idx="12"/>
          </p:nvPr>
        </p:nvSpPr>
        <p:spPr/>
        <p:txBody>
          <a:bodyPr/>
          <a:lstStyle/>
          <a:p>
            <a:fld id="{32F95F9D-A417-9446-A6C6-E1FD9A8C6C9C}" type="slidenum">
              <a:rPr lang="en-US" smtClean="0"/>
              <a:t>15</a:t>
            </a:fld>
            <a:endParaRPr lang="en-US" dirty="0"/>
          </a:p>
        </p:txBody>
      </p:sp>
    </p:spTree>
    <p:extLst>
      <p:ext uri="{BB962C8B-B14F-4D97-AF65-F5344CB8AC3E}">
        <p14:creationId xmlns:p14="http://schemas.microsoft.com/office/powerpoint/2010/main" val="1638005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lstStyle/>
          <a:p>
            <a:r>
              <a:rPr lang="en-US" dirty="0"/>
              <a:t>Who’s Who in the Title IX Process?</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285750" y="1531620"/>
            <a:ext cx="11906250" cy="4824730"/>
          </a:xfrm>
        </p:spPr>
        <p:txBody>
          <a:bodyPr>
            <a:noAutofit/>
          </a:bodyPr>
          <a:lstStyle/>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Title IX Coordinator – an official responsible for the recipient’s compliance with Title IX. Not a substantive Decision-maker on whether policy was violated. May have a role in emergency removals, supportive measures, informal resolution, and/or dismissal decisions. </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investigator(s) – employees/contractors who gather evidence and compile an investigation report</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Deputy Title IX Coordinator(s) – administrators who assist and support the Title IX office.</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Hearing Officer(s) – The Decision-maker at the hearing, or a panel (usually 3), and/or a Chair (who is usually a voting member of the panel)</a:t>
            </a:r>
          </a:p>
          <a:p>
            <a:pPr lvl="1">
              <a:buFont typeface="Wingdings" panose="05000000000000000000" pitchFamily="2" charset="2"/>
              <a:buChar char="q"/>
            </a:pPr>
            <a:r>
              <a:rPr lang="en-US" sz="1500" dirty="0">
                <a:latin typeface="Calibri" panose="020F0502020204030204" pitchFamily="34" charset="0"/>
                <a:cs typeface="Calibri" panose="020F0502020204030204" pitchFamily="34" charset="0"/>
              </a:rPr>
              <a:t>The Hearing Officer(s) renders a finding/determination, any sanctions, and any recommended remedies. </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Hearing Facilitator or Case Manager – an administrator who serves to run the logistics of the hearing (recording, technology, witness timing, copying/distributing materials, etc.).</a:t>
            </a:r>
          </a:p>
          <a:p>
            <a:pPr lvl="1">
              <a:buFont typeface="Wingdings" panose="05000000000000000000" pitchFamily="2" charset="2"/>
              <a:buChar char="q"/>
            </a:pPr>
            <a:r>
              <a:rPr lang="en-US" sz="1500" dirty="0">
                <a:latin typeface="Calibri" panose="020F0502020204030204" pitchFamily="34" charset="0"/>
                <a:cs typeface="Calibri" panose="020F0502020204030204" pitchFamily="34" charset="0"/>
              </a:rPr>
              <a:t>May be the Title IX Coordinator or a deputy</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Appeal Officer(s) – The person or panel who Chairs and/or decides the appeal of the hearing or dismissal</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Advisors – you. Each party is allowed an advisor. Witnesses, typically, are not allowed to have advisors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Title IX Team – a pool of individuals who may serve in the roles identified above</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16</a:t>
            </a:fld>
            <a:endParaRPr lang="en-US" dirty="0"/>
          </a:p>
        </p:txBody>
      </p:sp>
    </p:spTree>
    <p:extLst>
      <p:ext uri="{BB962C8B-B14F-4D97-AF65-F5344CB8AC3E}">
        <p14:creationId xmlns:p14="http://schemas.microsoft.com/office/powerpoint/2010/main" val="257557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EC73-D7A5-DC46-A756-FD2CF4232F86}"/>
              </a:ext>
            </a:extLst>
          </p:cNvPr>
          <p:cNvSpPr>
            <a:spLocks noGrp="1"/>
          </p:cNvSpPr>
          <p:nvPr>
            <p:ph type="title"/>
          </p:nvPr>
        </p:nvSpPr>
        <p:spPr/>
        <p:txBody>
          <a:bodyPr/>
          <a:lstStyle/>
          <a:p>
            <a:r>
              <a:rPr lang="en-US" dirty="0"/>
              <a:t>Supportive Measures</a:t>
            </a:r>
          </a:p>
        </p:txBody>
      </p:sp>
      <p:sp>
        <p:nvSpPr>
          <p:cNvPr id="3" name="Content Placeholder 2">
            <a:extLst>
              <a:ext uri="{FF2B5EF4-FFF2-40B4-BE49-F238E27FC236}">
                <a16:creationId xmlns:a16="http://schemas.microsoft.com/office/drawing/2014/main" id="{7F65E1EA-19E4-D142-8C75-426E2F7A472C}"/>
              </a:ext>
            </a:extLst>
          </p:cNvPr>
          <p:cNvSpPr>
            <a:spLocks noGrp="1"/>
          </p:cNvSpPr>
          <p:nvPr>
            <p:ph idx="1"/>
          </p:nvPr>
        </p:nvSpPr>
        <p:spPr/>
        <p:txBody>
          <a:bodyPr>
            <a:normAutofit fontScale="92500" lnSpcReduction="10000"/>
          </a:bodyPr>
          <a:lstStyle/>
          <a:p>
            <a:pPr marL="0" indent="0">
              <a:buNone/>
            </a:pPr>
            <a:r>
              <a:rPr lang="en-US" dirty="0">
                <a:latin typeface="Calibri" panose="020F0502020204030204" pitchFamily="34" charset="0"/>
                <a:cs typeface="Calibri" panose="020F0502020204030204" pitchFamily="34" charset="0"/>
              </a:rPr>
              <a:t>Previously referred to by OCR as “interim measures”</a:t>
            </a:r>
          </a:p>
          <a:p>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Supportive measures are non-disciplinary, non-punitive individualized services offered as appropriate, as reasonably available, and without fee or charge to the complainant or the respondent before or after the filing of a formal complaint or where no formal complaint has been filed.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Such measures are designed to restore or preserve equal access to the recipient’s education program or activity without unreasonably burdening the other party, including measures designed to protect the safety of all parties or the recipient’s educational environment, or deter sexual harassment. </a:t>
            </a:r>
          </a:p>
          <a:p>
            <a:pPr>
              <a:buFont typeface="Wingdings" panose="05000000000000000000" pitchFamily="2" charset="2"/>
              <a:buChar char="q"/>
            </a:pPr>
            <a:endParaRPr lang="en-US" dirty="0"/>
          </a:p>
          <a:p>
            <a:endParaRPr lang="en-US" dirty="0"/>
          </a:p>
        </p:txBody>
      </p:sp>
      <p:sp>
        <p:nvSpPr>
          <p:cNvPr id="4" name="Date Placeholder 3">
            <a:extLst>
              <a:ext uri="{FF2B5EF4-FFF2-40B4-BE49-F238E27FC236}">
                <a16:creationId xmlns:a16="http://schemas.microsoft.com/office/drawing/2014/main" id="{37913312-6995-EE41-8526-64465340DBF8}"/>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628093FB-5379-A445-8BF4-A9B6BF23CFEC}"/>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CC959507-89EF-C14D-AA23-AD0590B84C74}"/>
              </a:ext>
            </a:extLst>
          </p:cNvPr>
          <p:cNvSpPr>
            <a:spLocks noGrp="1"/>
          </p:cNvSpPr>
          <p:nvPr>
            <p:ph type="sldNum" sz="quarter" idx="12"/>
          </p:nvPr>
        </p:nvSpPr>
        <p:spPr/>
        <p:txBody>
          <a:bodyPr/>
          <a:lstStyle/>
          <a:p>
            <a:fld id="{32F95F9D-A417-9446-A6C6-E1FD9A8C6C9C}" type="slidenum">
              <a:rPr lang="en-US" smtClean="0"/>
              <a:t>17</a:t>
            </a:fld>
            <a:endParaRPr lang="en-US" dirty="0"/>
          </a:p>
        </p:txBody>
      </p:sp>
    </p:spTree>
    <p:extLst>
      <p:ext uri="{BB962C8B-B14F-4D97-AF65-F5344CB8AC3E}">
        <p14:creationId xmlns:p14="http://schemas.microsoft.com/office/powerpoint/2010/main" val="117928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Measures</a:t>
            </a:r>
          </a:p>
        </p:txBody>
      </p:sp>
      <p:sp>
        <p:nvSpPr>
          <p:cNvPr id="3" name="Content Placeholder 2"/>
          <p:cNvSpPr>
            <a:spLocks noGrp="1"/>
          </p:cNvSpPr>
          <p:nvPr>
            <p:ph idx="1"/>
          </p:nvPr>
        </p:nvSpPr>
        <p:spPr>
          <a:xfrm>
            <a:off x="838200" y="1650380"/>
            <a:ext cx="10515600" cy="4594303"/>
          </a:xfrm>
        </p:spPr>
        <p:txBody>
          <a:bodyPr numCol="2">
            <a:normAutofit fontScale="55000" lnSpcReduction="20000"/>
          </a:bodyPr>
          <a:lstStyle/>
          <a:p>
            <a:pPr>
              <a:buFont typeface="Wingdings" panose="05000000000000000000" pitchFamily="2" charset="2"/>
              <a:buChar char="q"/>
            </a:pPr>
            <a:r>
              <a:rPr lang="en-US" sz="3600" dirty="0">
                <a:latin typeface="Calibri" panose="020F0502020204030204" pitchFamily="34" charset="0"/>
                <a:cs typeface="Calibri" panose="020F0502020204030204" pitchFamily="34" charset="0"/>
              </a:rPr>
              <a:t>Supportive measures may include:</a:t>
            </a:r>
          </a:p>
          <a:p>
            <a:pPr lvl="0"/>
            <a:r>
              <a:rPr lang="en-US" sz="3600" dirty="0">
                <a:latin typeface="Calibri" panose="020F0502020204030204" pitchFamily="34" charset="0"/>
                <a:cs typeface="Calibri" panose="020F0502020204030204" pitchFamily="34" charset="0"/>
              </a:rPr>
              <a:t>Referral to counseling, medical, and/or other health services</a:t>
            </a:r>
          </a:p>
          <a:p>
            <a:pPr lvl="0"/>
            <a:r>
              <a:rPr lang="en-US" sz="3600" dirty="0">
                <a:latin typeface="Calibri" panose="020F0502020204030204" pitchFamily="34" charset="0"/>
                <a:cs typeface="Calibri" panose="020F0502020204030204" pitchFamily="34" charset="0"/>
              </a:rPr>
              <a:t>Referral to the Employee Assistance Program</a:t>
            </a:r>
          </a:p>
          <a:p>
            <a:pPr lvl="0"/>
            <a:r>
              <a:rPr lang="en-US" sz="3600" dirty="0">
                <a:latin typeface="Calibri" panose="020F0502020204030204" pitchFamily="34" charset="0"/>
                <a:cs typeface="Calibri" panose="020F0502020204030204" pitchFamily="34" charset="0"/>
              </a:rPr>
              <a:t>Visa and immigration assistance</a:t>
            </a:r>
          </a:p>
          <a:p>
            <a:pPr lvl="0"/>
            <a:r>
              <a:rPr lang="en-US" sz="3600" dirty="0">
                <a:latin typeface="Calibri" panose="020F0502020204030204" pitchFamily="34" charset="0"/>
                <a:cs typeface="Calibri" panose="020F0502020204030204" pitchFamily="34" charset="0"/>
              </a:rPr>
              <a:t>Student financial aid counseling</a:t>
            </a:r>
          </a:p>
          <a:p>
            <a:pPr lvl="0"/>
            <a:r>
              <a:rPr lang="en-US" sz="3600" dirty="0">
                <a:latin typeface="Calibri" panose="020F0502020204030204" pitchFamily="34" charset="0"/>
                <a:cs typeface="Calibri" panose="020F0502020204030204" pitchFamily="34" charset="0"/>
              </a:rPr>
              <a:t>Education to the community or community subgroup</a:t>
            </a:r>
          </a:p>
          <a:p>
            <a:pPr lvl="0"/>
            <a:r>
              <a:rPr lang="en-US" sz="3600" dirty="0">
                <a:latin typeface="Calibri" panose="020F0502020204030204" pitchFamily="34" charset="0"/>
                <a:cs typeface="Calibri" panose="020F0502020204030204" pitchFamily="34" charset="0"/>
              </a:rPr>
              <a:t>Altering campus housing situation </a:t>
            </a:r>
          </a:p>
          <a:p>
            <a:pPr lvl="0"/>
            <a:r>
              <a:rPr lang="en-US" sz="3600" dirty="0">
                <a:latin typeface="Calibri" panose="020F0502020204030204" pitchFamily="34" charset="0"/>
                <a:cs typeface="Calibri" panose="020F0502020204030204" pitchFamily="34" charset="0"/>
              </a:rPr>
              <a:t>Altering work arrangements for employees or student-employees</a:t>
            </a:r>
          </a:p>
          <a:p>
            <a:pPr lvl="0"/>
            <a:r>
              <a:rPr lang="en-US" sz="3600" dirty="0">
                <a:latin typeface="Calibri" panose="020F0502020204030204" pitchFamily="34" charset="0"/>
                <a:cs typeface="Calibri" panose="020F0502020204030204" pitchFamily="34" charset="0"/>
              </a:rPr>
              <a:t>Safety planning</a:t>
            </a:r>
          </a:p>
          <a:p>
            <a:pPr lvl="0"/>
            <a:r>
              <a:rPr lang="en-US" sz="3600" dirty="0">
                <a:latin typeface="Calibri" panose="020F0502020204030204" pitchFamily="34" charset="0"/>
                <a:cs typeface="Calibri" panose="020F0502020204030204" pitchFamily="34" charset="0"/>
              </a:rPr>
              <a:t>Providing campus escorts</a:t>
            </a:r>
          </a:p>
          <a:p>
            <a:pPr lvl="0"/>
            <a:endParaRPr lang="en-US" sz="3600" dirty="0">
              <a:latin typeface="Calibri" panose="020F0502020204030204" pitchFamily="34" charset="0"/>
              <a:cs typeface="Calibri" panose="020F0502020204030204" pitchFamily="34" charset="0"/>
            </a:endParaRPr>
          </a:p>
          <a:p>
            <a:pPr lvl="0"/>
            <a:endParaRPr lang="en-US" sz="3600" dirty="0">
              <a:latin typeface="Calibri" panose="020F0502020204030204" pitchFamily="34" charset="0"/>
              <a:cs typeface="Calibri" panose="020F0502020204030204" pitchFamily="34" charset="0"/>
            </a:endParaRPr>
          </a:p>
          <a:p>
            <a:pPr lvl="0"/>
            <a:r>
              <a:rPr lang="en-US" sz="3600" dirty="0">
                <a:latin typeface="Calibri" panose="020F0502020204030204" pitchFamily="34" charset="0"/>
                <a:cs typeface="Calibri" panose="020F0502020204030204" pitchFamily="34" charset="0"/>
              </a:rPr>
              <a:t>Providing transportation accommodations </a:t>
            </a:r>
          </a:p>
          <a:p>
            <a:pPr lvl="0"/>
            <a:r>
              <a:rPr lang="en-US" sz="3600" dirty="0">
                <a:latin typeface="Calibri" panose="020F0502020204030204" pitchFamily="34" charset="0"/>
                <a:cs typeface="Calibri" panose="020F0502020204030204" pitchFamily="34" charset="0"/>
              </a:rPr>
              <a:t>Implementing contact limitations (no contact orders) between the parties</a:t>
            </a:r>
          </a:p>
          <a:p>
            <a:pPr lvl="0"/>
            <a:r>
              <a:rPr lang="en-US" sz="3600" dirty="0">
                <a:latin typeface="Calibri" panose="020F0502020204030204" pitchFamily="34" charset="0"/>
                <a:cs typeface="Calibri" panose="020F0502020204030204" pitchFamily="34" charset="0"/>
              </a:rPr>
              <a:t>Academic support, extensions of deadlines, or other course-related adjustments</a:t>
            </a:r>
          </a:p>
          <a:p>
            <a:pPr lvl="0"/>
            <a:r>
              <a:rPr lang="en-US" sz="3600" dirty="0">
                <a:latin typeface="Calibri" panose="020F0502020204030204" pitchFamily="34" charset="0"/>
                <a:cs typeface="Calibri" panose="020F0502020204030204" pitchFamily="34" charset="0"/>
              </a:rPr>
              <a:t>Trespass, Persona Non Grata, or Be On the Lookout (BOLO) orders</a:t>
            </a:r>
          </a:p>
          <a:p>
            <a:pPr lvl="0"/>
            <a:r>
              <a:rPr lang="en-US" sz="3600" dirty="0">
                <a:latin typeface="Calibri" panose="020F0502020204030204" pitchFamily="34" charset="0"/>
                <a:cs typeface="Calibri" panose="020F0502020204030204" pitchFamily="34" charset="0"/>
              </a:rPr>
              <a:t>Timely warnings</a:t>
            </a:r>
          </a:p>
          <a:p>
            <a:pPr lvl="0"/>
            <a:r>
              <a:rPr lang="en-US" sz="3600" dirty="0">
                <a:latin typeface="Calibri" panose="020F0502020204030204" pitchFamily="34" charset="0"/>
                <a:cs typeface="Calibri" panose="020F0502020204030204" pitchFamily="34" charset="0"/>
              </a:rPr>
              <a:t>Class schedule modifications, withdrawals, or leaves of absence</a:t>
            </a:r>
          </a:p>
          <a:p>
            <a:pPr lvl="0"/>
            <a:r>
              <a:rPr lang="en-US" sz="3600" dirty="0">
                <a:latin typeface="Calibri" panose="020F0502020204030204" pitchFamily="34" charset="0"/>
                <a:cs typeface="Calibri" panose="020F0502020204030204" pitchFamily="34" charset="0"/>
              </a:rPr>
              <a:t>Increased security and monitoring of certain areas of the campus </a:t>
            </a:r>
          </a:p>
          <a:p>
            <a:pPr lvl="0"/>
            <a:r>
              <a:rPr lang="en-US" sz="3600" dirty="0">
                <a:latin typeface="Calibri" panose="020F0502020204030204" pitchFamily="34" charset="0"/>
                <a:cs typeface="Calibri" panose="020F0502020204030204" pitchFamily="34" charset="0"/>
              </a:rPr>
              <a:t>Etc.</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18</a:t>
            </a:fld>
            <a:endParaRPr lang="en-US" dirty="0"/>
          </a:p>
        </p:txBody>
      </p:sp>
    </p:spTree>
    <p:extLst>
      <p:ext uri="{BB962C8B-B14F-4D97-AF65-F5344CB8AC3E}">
        <p14:creationId xmlns:p14="http://schemas.microsoft.com/office/powerpoint/2010/main" val="3946348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Measures</a:t>
            </a:r>
          </a:p>
        </p:txBody>
      </p:sp>
      <p:sp>
        <p:nvSpPr>
          <p:cNvPr id="3" name="Content Placeholder 2"/>
          <p:cNvSpPr>
            <a:spLocks noGrp="1"/>
          </p:cNvSpPr>
          <p:nvPr>
            <p:ph idx="1"/>
          </p:nvPr>
        </p:nvSpPr>
        <p:spPr>
          <a:xfrm>
            <a:off x="838200" y="1703070"/>
            <a:ext cx="10515600" cy="4353299"/>
          </a:xfrm>
        </p:spPr>
        <p:txBody>
          <a:bodyPr>
            <a:normAutofit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maintain as “confidential” any supportive measures provided to the complainant or respondent, to the extent that maintaining such confidentiality would not impair the ability of the recipient to provide the supportive measures. </a:t>
            </a: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Title IX Coordinator is responsible for coordinating the effective implementation of supportive measures.</a:t>
            </a: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Supportive measures don’t actually have to be provided equitably between the parties, but hopefully the institution will strive to do so.</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19</a:t>
            </a:fld>
            <a:endParaRPr lang="en-US" dirty="0"/>
          </a:p>
        </p:txBody>
      </p:sp>
    </p:spTree>
    <p:extLst>
      <p:ext uri="{BB962C8B-B14F-4D97-AF65-F5344CB8AC3E}">
        <p14:creationId xmlns:p14="http://schemas.microsoft.com/office/powerpoint/2010/main" val="366481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Content Placeholder 2"/>
          <p:cNvSpPr>
            <a:spLocks noGrp="1"/>
          </p:cNvSpPr>
          <p:nvPr>
            <p:ph idx="1"/>
          </p:nvPr>
        </p:nvSpPr>
        <p:spPr>
          <a:xfrm>
            <a:off x="838200" y="1668780"/>
            <a:ext cx="10515600" cy="4560570"/>
          </a:xfrm>
        </p:spPr>
        <p:txBody>
          <a:bodyPr>
            <a:normAutofit fontScale="92500"/>
          </a:bodyPr>
          <a:lstStyle/>
          <a:p>
            <a:pPr>
              <a:buFont typeface="Wingdings" pitchFamily="2" charset="2"/>
              <a:buChar char="q"/>
            </a:pPr>
            <a:r>
              <a:rPr lang="en-US" sz="3600" dirty="0"/>
              <a:t>Module One – Overview of Advisor Rights and Roles in Title IX Proceedings</a:t>
            </a:r>
          </a:p>
          <a:p>
            <a:pPr marL="0" indent="0">
              <a:buNone/>
            </a:pPr>
            <a:endParaRPr lang="en-US" sz="3600" dirty="0"/>
          </a:p>
          <a:p>
            <a:pPr>
              <a:buFont typeface="Wingdings" pitchFamily="2" charset="2"/>
              <a:buChar char="q"/>
            </a:pPr>
            <a:r>
              <a:rPr lang="en-US" sz="3600" dirty="0"/>
              <a:t>Module Two – The Advisor’s Role Pre-Hearing</a:t>
            </a:r>
          </a:p>
          <a:p>
            <a:pPr marL="0" indent="0">
              <a:buNone/>
            </a:pPr>
            <a:endParaRPr lang="en-US" sz="3600" dirty="0"/>
          </a:p>
          <a:p>
            <a:pPr>
              <a:buFont typeface="Wingdings" pitchFamily="2" charset="2"/>
              <a:buChar char="q"/>
            </a:pPr>
            <a:r>
              <a:rPr lang="en-US" sz="3600" dirty="0"/>
              <a:t>Module Three – The Advisor’s Role at the Hearing</a:t>
            </a:r>
          </a:p>
          <a:p>
            <a:pPr marL="0" indent="0">
              <a:buNone/>
            </a:pPr>
            <a:endParaRPr lang="en-US" sz="3600" dirty="0"/>
          </a:p>
          <a:p>
            <a:pPr>
              <a:buFont typeface="Wingdings" pitchFamily="2" charset="2"/>
              <a:buChar char="q"/>
            </a:pPr>
            <a:r>
              <a:rPr lang="en-US" sz="3600" dirty="0"/>
              <a:t>Module Four – The Advisor’s Role Post-Hearing</a:t>
            </a:r>
          </a:p>
          <a:p>
            <a:pPr>
              <a:buFont typeface="Wingdings" pitchFamily="2" charset="2"/>
              <a:buChar char="q"/>
            </a:pPr>
            <a:endParaRPr lang="en-US" dirty="0">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2</a:t>
            </a:fld>
            <a:endParaRPr lang="en-US" dirty="0"/>
          </a:p>
        </p:txBody>
      </p:sp>
    </p:spTree>
    <p:extLst>
      <p:ext uri="{BB962C8B-B14F-4D97-AF65-F5344CB8AC3E}">
        <p14:creationId xmlns:p14="http://schemas.microsoft.com/office/powerpoint/2010/main" val="267430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Sexual Harassment</a:t>
            </a:r>
          </a:p>
        </p:txBody>
      </p:sp>
      <p:sp>
        <p:nvSpPr>
          <p:cNvPr id="3" name="Content Placeholder 2"/>
          <p:cNvSpPr>
            <a:spLocks noGrp="1"/>
          </p:cNvSpPr>
          <p:nvPr>
            <p:ph idx="1"/>
          </p:nvPr>
        </p:nvSpPr>
        <p:spPr>
          <a:xfrm>
            <a:off x="838200" y="1661532"/>
            <a:ext cx="10515600" cy="4616605"/>
          </a:xfrm>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respond promptly in a manner that is not deliberately indifferent to actual knowledge of sexual harassment in an education program or activity of the recipient against a person in the United States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Education program or activity means locations, events, or circumstances over which the recipient exercises substantial control over both the respondent and the context in which the sexual harassment occurs, and also includes any building owned or controlled by a student organization that is officially recognized by a postsecondary institution. </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20</a:t>
            </a:fld>
            <a:endParaRPr lang="en-US" dirty="0"/>
          </a:p>
        </p:txBody>
      </p:sp>
    </p:spTree>
    <p:extLst>
      <p:ext uri="{BB962C8B-B14F-4D97-AF65-F5344CB8AC3E}">
        <p14:creationId xmlns:p14="http://schemas.microsoft.com/office/powerpoint/2010/main" val="216584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Sexual Harassment</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Title IX Coordinator must promptly contact the complainant to discuss the availability of supportive measures as defined in § 106.30.</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Consider the complainant’s wishes with respect to supportive measures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Inform the complainant of the availability of supportive measures with or without the filing of a formal complaint</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Explain to the complainant the process for filing a formal complaint.</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21</a:t>
            </a:fld>
            <a:endParaRPr lang="en-US" dirty="0"/>
          </a:p>
        </p:txBody>
      </p:sp>
    </p:spTree>
    <p:extLst>
      <p:ext uri="{BB962C8B-B14F-4D97-AF65-F5344CB8AC3E}">
        <p14:creationId xmlns:p14="http://schemas.microsoft.com/office/powerpoint/2010/main" val="393505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DC50-B051-C944-92E5-0090093061A2}"/>
              </a:ext>
            </a:extLst>
          </p:cNvPr>
          <p:cNvSpPr>
            <a:spLocks noGrp="1"/>
          </p:cNvSpPr>
          <p:nvPr>
            <p:ph type="title"/>
          </p:nvPr>
        </p:nvSpPr>
        <p:spPr/>
        <p:txBody>
          <a:bodyPr/>
          <a:lstStyle/>
          <a:p>
            <a:r>
              <a:rPr lang="en-US" dirty="0"/>
              <a:t>Emergency Removal</a:t>
            </a:r>
          </a:p>
        </p:txBody>
      </p:sp>
      <p:sp>
        <p:nvSpPr>
          <p:cNvPr id="3" name="Content Placeholder 2">
            <a:extLst>
              <a:ext uri="{FF2B5EF4-FFF2-40B4-BE49-F238E27FC236}">
                <a16:creationId xmlns:a16="http://schemas.microsoft.com/office/drawing/2014/main" id="{87FC8DED-B960-B149-A888-F5FF84D0920E}"/>
              </a:ext>
            </a:extLst>
          </p:cNvPr>
          <p:cNvSpPr>
            <a:spLocks noGrp="1"/>
          </p:cNvSpPr>
          <p:nvPr>
            <p:ph idx="1"/>
          </p:nvPr>
        </p:nvSpPr>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A recipient may remove a student respondent from the recipient’s education program or activity on an emergency basis, only after:</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Undertaking an individualized safety and risk analysis, and</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Determining if an immediate threat to the physical health or safety of any student or other individual arising from the allegations of sexual harassment justifies removal, and</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Providing the respondent with notice and an opportunity to challenge the decision immediately following the removal while respecting all rights under the Individuals with Disabilities Education Act, Section 504 of the Rehabilitation Act of 1973, or the Americans with Disabilities Act, as applicable.</a:t>
            </a:r>
          </a:p>
          <a:p>
            <a:pPr marL="0" indent="0">
              <a:buNone/>
            </a:pPr>
            <a:endParaRPr lang="en-US" dirty="0"/>
          </a:p>
        </p:txBody>
      </p:sp>
      <p:sp>
        <p:nvSpPr>
          <p:cNvPr id="4" name="Date Placeholder 3">
            <a:extLst>
              <a:ext uri="{FF2B5EF4-FFF2-40B4-BE49-F238E27FC236}">
                <a16:creationId xmlns:a16="http://schemas.microsoft.com/office/drawing/2014/main" id="{360F6CB8-F9C3-AA44-BABE-AB5093E2BA89}"/>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22F9CF4B-F05E-CE4D-91AA-65A8BB77DA1F}"/>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24903AAD-8AE2-9446-B790-04F75B1DA814}"/>
              </a:ext>
            </a:extLst>
          </p:cNvPr>
          <p:cNvSpPr>
            <a:spLocks noGrp="1"/>
          </p:cNvSpPr>
          <p:nvPr>
            <p:ph type="sldNum" sz="quarter" idx="12"/>
          </p:nvPr>
        </p:nvSpPr>
        <p:spPr/>
        <p:txBody>
          <a:bodyPr/>
          <a:lstStyle/>
          <a:p>
            <a:fld id="{32F95F9D-A417-9446-A6C6-E1FD9A8C6C9C}" type="slidenum">
              <a:rPr lang="en-US" smtClean="0"/>
              <a:t>22</a:t>
            </a:fld>
            <a:endParaRPr lang="en-US" dirty="0"/>
          </a:p>
        </p:txBody>
      </p:sp>
    </p:spTree>
    <p:extLst>
      <p:ext uri="{BB962C8B-B14F-4D97-AF65-F5344CB8AC3E}">
        <p14:creationId xmlns:p14="http://schemas.microsoft.com/office/powerpoint/2010/main" val="2785949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Administrative Leave</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A recipient may place a non-student employee respondent on administrative leave during the pendency of a grievance process under existing procedures, without modifying any rights provided under Section 504 of the Rehabilitation Act of 1973 or the Americans with Disabilities Act.</a:t>
            </a:r>
          </a:p>
          <a:p>
            <a:pPr marL="0" indent="0">
              <a:buNone/>
            </a:pPr>
            <a:endParaRPr lang="en-US"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23</a:t>
            </a:fld>
            <a:endParaRPr lang="en-US" dirty="0"/>
          </a:p>
        </p:txBody>
      </p:sp>
    </p:spTree>
    <p:extLst>
      <p:ext uri="{BB962C8B-B14F-4D97-AF65-F5344CB8AC3E}">
        <p14:creationId xmlns:p14="http://schemas.microsoft.com/office/powerpoint/2010/main" val="2628752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5589-01BE-9748-9BA0-488A9C61F56A}"/>
              </a:ext>
            </a:extLst>
          </p:cNvPr>
          <p:cNvSpPr>
            <a:spLocks noGrp="1"/>
          </p:cNvSpPr>
          <p:nvPr>
            <p:ph type="title"/>
          </p:nvPr>
        </p:nvSpPr>
        <p:spPr/>
        <p:txBody>
          <a:bodyPr/>
          <a:lstStyle/>
          <a:p>
            <a:r>
              <a:rPr lang="en-US" dirty="0"/>
              <a:t>Training Minimums</a:t>
            </a:r>
          </a:p>
        </p:txBody>
      </p:sp>
      <p:sp>
        <p:nvSpPr>
          <p:cNvPr id="3" name="Content Placeholder 2">
            <a:extLst>
              <a:ext uri="{FF2B5EF4-FFF2-40B4-BE49-F238E27FC236}">
                <a16:creationId xmlns:a16="http://schemas.microsoft.com/office/drawing/2014/main" id="{83AF9E9D-B1C0-BE41-BFD7-652324BEA5D3}"/>
              </a:ext>
            </a:extLst>
          </p:cNvPr>
          <p:cNvSpPr>
            <a:spLocks noGrp="1"/>
          </p:cNvSpPr>
          <p:nvPr>
            <p:ph idx="1"/>
          </p:nvPr>
        </p:nvSpPr>
        <p:spPr/>
        <p:txBody>
          <a:bodyPr>
            <a:normAutofit fontScale="850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Recipient must train Title IX Coordinators, investigators, decision-makers, and any person who facilitates an informal resolution process, as applicable, on:</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definition of sexual harassment in § 106.30</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How to apply definitions used by the recipient with respect to consent (or the absence or negation of consent) consistently, impartially, and in accordance with the other provisions of § 106.45.</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scope of the recipient’s education program or activity</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How to conduct an investigation and grievance process including hearings, appeals, and informal resolution processes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How to serve impartially, by avoiding prejudgment of the facts at issue, conflicts of interest, and bias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Any technology to be used at a live hearing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Issues of relevance of questions and evidence</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Issues of relevance to create an investigative report that fairly summarizes relevant evidence. </a:t>
            </a:r>
          </a:p>
        </p:txBody>
      </p:sp>
      <p:sp>
        <p:nvSpPr>
          <p:cNvPr id="4" name="Date Placeholder 3">
            <a:extLst>
              <a:ext uri="{FF2B5EF4-FFF2-40B4-BE49-F238E27FC236}">
                <a16:creationId xmlns:a16="http://schemas.microsoft.com/office/drawing/2014/main" id="{BE9E0906-DD6C-434F-AE60-6129D2AE5DD2}"/>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E94C060F-363B-6C4C-B733-B76CB6AF34B6}"/>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8FACD257-CFBA-EB4F-9E48-64550B0B0688}"/>
              </a:ext>
            </a:extLst>
          </p:cNvPr>
          <p:cNvSpPr>
            <a:spLocks noGrp="1"/>
          </p:cNvSpPr>
          <p:nvPr>
            <p:ph type="sldNum" sz="quarter" idx="12"/>
          </p:nvPr>
        </p:nvSpPr>
        <p:spPr/>
        <p:txBody>
          <a:bodyPr/>
          <a:lstStyle/>
          <a:p>
            <a:fld id="{32F95F9D-A417-9446-A6C6-E1FD9A8C6C9C}" type="slidenum">
              <a:rPr lang="en-US" smtClean="0"/>
              <a:t>24</a:t>
            </a:fld>
            <a:endParaRPr lang="en-US" dirty="0"/>
          </a:p>
        </p:txBody>
      </p:sp>
    </p:spTree>
    <p:extLst>
      <p:ext uri="{BB962C8B-B14F-4D97-AF65-F5344CB8AC3E}">
        <p14:creationId xmlns:p14="http://schemas.microsoft.com/office/powerpoint/2010/main" val="34843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5589-01BE-9748-9BA0-488A9C61F56A}"/>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83AF9E9D-B1C0-BE41-BFD7-652324BEA5D3}"/>
              </a:ext>
            </a:extLst>
          </p:cNvPr>
          <p:cNvSpPr>
            <a:spLocks noGrp="1"/>
          </p:cNvSpPr>
          <p:nvPr>
            <p:ph idx="1"/>
          </p:nvPr>
        </p:nvSpPr>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Recipient must ensure that any materials used to train Title IX Coordinators, investigators, decision-makers, and any person who facilitates an informal resolution process, must not rely on sex stereotypes and must promote impartial investigations and adjudications of formal complaints of sexual harassment.</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You should ask to review these materials (they have to be posted publicly on the institutional/school/district website) and address any concerns that arise.</a:t>
            </a:r>
          </a:p>
        </p:txBody>
      </p:sp>
      <p:sp>
        <p:nvSpPr>
          <p:cNvPr id="4" name="Date Placeholder 3">
            <a:extLst>
              <a:ext uri="{FF2B5EF4-FFF2-40B4-BE49-F238E27FC236}">
                <a16:creationId xmlns:a16="http://schemas.microsoft.com/office/drawing/2014/main" id="{BE9E0906-DD6C-434F-AE60-6129D2AE5DD2}"/>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E94C060F-363B-6C4C-B733-B76CB6AF34B6}"/>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8FACD257-CFBA-EB4F-9E48-64550B0B0688}"/>
              </a:ext>
            </a:extLst>
          </p:cNvPr>
          <p:cNvSpPr>
            <a:spLocks noGrp="1"/>
          </p:cNvSpPr>
          <p:nvPr>
            <p:ph type="sldNum" sz="quarter" idx="12"/>
          </p:nvPr>
        </p:nvSpPr>
        <p:spPr/>
        <p:txBody>
          <a:bodyPr/>
          <a:lstStyle/>
          <a:p>
            <a:fld id="{32F95F9D-A417-9446-A6C6-E1FD9A8C6C9C}" type="slidenum">
              <a:rPr lang="en-US" smtClean="0"/>
              <a:t>25</a:t>
            </a:fld>
            <a:endParaRPr lang="en-US" dirty="0"/>
          </a:p>
        </p:txBody>
      </p:sp>
    </p:spTree>
    <p:extLst>
      <p:ext uri="{BB962C8B-B14F-4D97-AF65-F5344CB8AC3E}">
        <p14:creationId xmlns:p14="http://schemas.microsoft.com/office/powerpoint/2010/main" val="54763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D2BD-63E7-7C4A-AC15-6ADDAF408CF4}"/>
              </a:ext>
            </a:extLst>
          </p:cNvPr>
          <p:cNvSpPr>
            <a:spLocks noGrp="1"/>
          </p:cNvSpPr>
          <p:nvPr>
            <p:ph type="title"/>
          </p:nvPr>
        </p:nvSpPr>
        <p:spPr/>
        <p:txBody>
          <a:bodyPr/>
          <a:lstStyle/>
          <a:p>
            <a:r>
              <a:rPr lang="en-US" dirty="0"/>
              <a:t>Promptness</a:t>
            </a:r>
          </a:p>
        </p:txBody>
      </p:sp>
      <p:sp>
        <p:nvSpPr>
          <p:cNvPr id="3" name="Content Placeholder 2">
            <a:extLst>
              <a:ext uri="{FF2B5EF4-FFF2-40B4-BE49-F238E27FC236}">
                <a16:creationId xmlns:a16="http://schemas.microsoft.com/office/drawing/2014/main" id="{F535F626-A39C-FF47-B339-CD9A4C3D3A4C}"/>
              </a:ext>
            </a:extLst>
          </p:cNvPr>
          <p:cNvSpPr>
            <a:spLocks noGrp="1"/>
          </p:cNvSpPr>
          <p:nvPr>
            <p:ph idx="1"/>
          </p:nvPr>
        </p:nvSpPr>
        <p:spPr/>
        <p:txBody>
          <a:bodyPr>
            <a:normAutofit/>
          </a:bodyPr>
          <a:lstStyle/>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A recipient must provide reasonably prompt time frames for conclusion of the grievance process, including: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Reasonably prompt time frames for filing and resolving appeals and informal resolution processes if the recipient offers informal resolution processes, and</a:t>
            </a:r>
          </a:p>
          <a:p>
            <a:pPr lvl="1">
              <a:buFont typeface="Wingdings" panose="05000000000000000000" pitchFamily="2" charset="2"/>
              <a:buChar char="q"/>
            </a:pPr>
            <a:r>
              <a:rPr lang="en-US" sz="2400" dirty="0">
                <a:latin typeface="Calibri" panose="020F0502020204030204" pitchFamily="34" charset="0"/>
                <a:cs typeface="Calibri" panose="020F0502020204030204" pitchFamily="34" charset="0"/>
              </a:rPr>
              <a:t>A process that allows for the temporary delay of the grievance process or the limited extension of time frames for good cause with written notice to the complainant and the respondent of the delay or extension and the reasons for the action. </a:t>
            </a:r>
          </a:p>
          <a:p>
            <a:pPr lvl="2">
              <a:buFont typeface="Wingdings" panose="05000000000000000000" pitchFamily="2" charset="2"/>
              <a:buChar char="q"/>
            </a:pPr>
            <a:r>
              <a:rPr lang="en-US" sz="2000" dirty="0">
                <a:latin typeface="Calibri" panose="020F0502020204030204" pitchFamily="34" charset="0"/>
                <a:cs typeface="Calibri" panose="020F0502020204030204" pitchFamily="34" charset="0"/>
              </a:rPr>
              <a:t>Good cause may include considerations such as the absence of a party, a party’s advisor, or a witness; concurrent law enforcement activity; or the need for language assistance or accommodation of disabilities.</a:t>
            </a:r>
          </a:p>
          <a:p>
            <a:endParaRPr lang="en-US" sz="2200" dirty="0"/>
          </a:p>
        </p:txBody>
      </p:sp>
      <p:sp>
        <p:nvSpPr>
          <p:cNvPr id="4" name="Date Placeholder 3">
            <a:extLst>
              <a:ext uri="{FF2B5EF4-FFF2-40B4-BE49-F238E27FC236}">
                <a16:creationId xmlns:a16="http://schemas.microsoft.com/office/drawing/2014/main" id="{615E5997-78D1-474F-95CE-BC685534C56E}"/>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50BB1219-98C0-2047-ADE3-C1AA269AD969}"/>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3B210335-F97B-8D45-AB6F-164DFF450D4B}"/>
              </a:ext>
            </a:extLst>
          </p:cNvPr>
          <p:cNvSpPr>
            <a:spLocks noGrp="1"/>
          </p:cNvSpPr>
          <p:nvPr>
            <p:ph type="sldNum" sz="quarter" idx="12"/>
          </p:nvPr>
        </p:nvSpPr>
        <p:spPr/>
        <p:txBody>
          <a:bodyPr/>
          <a:lstStyle/>
          <a:p>
            <a:fld id="{32F95F9D-A417-9446-A6C6-E1FD9A8C6C9C}" type="slidenum">
              <a:rPr lang="en-US" smtClean="0"/>
              <a:t>26</a:t>
            </a:fld>
            <a:endParaRPr lang="en-US" dirty="0"/>
          </a:p>
        </p:txBody>
      </p:sp>
    </p:spTree>
    <p:extLst>
      <p:ext uri="{BB962C8B-B14F-4D97-AF65-F5344CB8AC3E}">
        <p14:creationId xmlns:p14="http://schemas.microsoft.com/office/powerpoint/2010/main" val="57141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Sanctions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describe the range of possible disciplinary sanctions and remedies or list the possible disciplinary sanctions and remedies that the recipient may implement following any determination of responsibility.</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Mirrors </a:t>
            </a:r>
            <a:r>
              <a:rPr lang="en-US" dirty="0" err="1">
                <a:latin typeface="Calibri" panose="020F0502020204030204" pitchFamily="34" charset="0"/>
                <a:cs typeface="Calibri" panose="020F0502020204030204" pitchFamily="34" charset="0"/>
              </a:rPr>
              <a:t>Clery</a:t>
            </a:r>
            <a:r>
              <a:rPr lang="en-US" dirty="0">
                <a:latin typeface="Calibri" panose="020F0502020204030204" pitchFamily="34" charset="0"/>
                <a:cs typeface="Calibri" panose="020F0502020204030204" pitchFamily="34" charset="0"/>
              </a:rPr>
              <a:t> Act language</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27</a:t>
            </a:fld>
            <a:endParaRPr lang="en-US" dirty="0"/>
          </a:p>
        </p:txBody>
      </p:sp>
    </p:spTree>
    <p:extLst>
      <p:ext uri="{BB962C8B-B14F-4D97-AF65-F5344CB8AC3E}">
        <p14:creationId xmlns:p14="http://schemas.microsoft.com/office/powerpoint/2010/main" val="1724379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AB65-EFF9-1347-BE23-E58964C71280}"/>
              </a:ext>
            </a:extLst>
          </p:cNvPr>
          <p:cNvSpPr>
            <a:spLocks noGrp="1"/>
          </p:cNvSpPr>
          <p:nvPr>
            <p:ph type="title"/>
          </p:nvPr>
        </p:nvSpPr>
        <p:spPr/>
        <p:txBody>
          <a:bodyPr/>
          <a:lstStyle/>
          <a:p>
            <a:r>
              <a:rPr lang="en-US" dirty="0"/>
              <a:t>Standard of Proof</a:t>
            </a:r>
          </a:p>
        </p:txBody>
      </p:sp>
      <p:sp>
        <p:nvSpPr>
          <p:cNvPr id="3" name="Content Placeholder 2">
            <a:extLst>
              <a:ext uri="{FF2B5EF4-FFF2-40B4-BE49-F238E27FC236}">
                <a16:creationId xmlns:a16="http://schemas.microsoft.com/office/drawing/2014/main" id="{1B10079D-2FAE-5448-90EC-C2AB9509057A}"/>
              </a:ext>
            </a:extLst>
          </p:cNvPr>
          <p:cNvSpPr>
            <a:spLocks noGrp="1"/>
          </p:cNvSpPr>
          <p:nvPr>
            <p:ph idx="1"/>
          </p:nvPr>
        </p:nvSpPr>
        <p:spPr/>
        <p:txBody>
          <a:bodyPr>
            <a:normAutofit lnSpcReduction="10000"/>
          </a:bodyPr>
          <a:lstStyle/>
          <a:p>
            <a:pPr lvl="1" indent="-457200">
              <a:buFont typeface="Wingdings" pitchFamily="2" charset="2"/>
              <a:buChar char="q"/>
            </a:pPr>
            <a:r>
              <a:rPr lang="en-US" sz="2800" dirty="0"/>
              <a:t>Clear and convincing evidence: It is highly probable that policy was violated. </a:t>
            </a:r>
          </a:p>
          <a:p>
            <a:pPr lvl="2">
              <a:buFont typeface="Wingdings" pitchFamily="2" charset="2"/>
              <a:buChar char="q"/>
            </a:pPr>
            <a:r>
              <a:rPr lang="en-US" sz="2600" dirty="0"/>
              <a:t>Highly and substantially more likely to be true than untrue; the </a:t>
            </a:r>
            <a:r>
              <a:rPr lang="en-US" sz="2600" dirty="0">
                <a:hlinkClick r:id="rId2">
                  <a:extLst>
                    <a:ext uri="{A12FA001-AC4F-418D-AE19-62706E023703}">
                      <ahyp:hlinkClr xmlns:ahyp="http://schemas.microsoft.com/office/drawing/2018/hyperlinkcolor" val="tx"/>
                    </a:ext>
                  </a:extLst>
                </a:hlinkClick>
              </a:rPr>
              <a:t>fact finder</a:t>
            </a:r>
            <a:r>
              <a:rPr lang="en-US" sz="2600" dirty="0"/>
              <a:t> must be convinced that the contention is highly probable. </a:t>
            </a:r>
          </a:p>
          <a:p>
            <a:pPr lvl="2">
              <a:buFont typeface="Wingdings" pitchFamily="2" charset="2"/>
              <a:buChar char="q"/>
            </a:pPr>
            <a:r>
              <a:rPr lang="en-US" sz="2600" dirty="0"/>
              <a:t>65% 75% 85% – part of the lack of clarity with this standard is there is no real consensus on how to quantify it.</a:t>
            </a:r>
          </a:p>
          <a:p>
            <a:pPr lvl="1" indent="-457200">
              <a:buFont typeface="Wingdings" pitchFamily="2" charset="2"/>
              <a:buChar char="q"/>
            </a:pPr>
            <a:r>
              <a:rPr lang="en-US" sz="2800" dirty="0"/>
              <a:t>Preponderance of the evidence: “More likely than not.”</a:t>
            </a:r>
          </a:p>
          <a:p>
            <a:pPr lvl="2">
              <a:buFont typeface="Wingdings" pitchFamily="2" charset="2"/>
              <a:buChar char="q"/>
            </a:pPr>
            <a:r>
              <a:rPr lang="en-US" sz="2600" dirty="0"/>
              <a:t>The only equitable standard</a:t>
            </a:r>
          </a:p>
          <a:p>
            <a:pPr lvl="2">
              <a:buFont typeface="Wingdings" pitchFamily="2" charset="2"/>
              <a:buChar char="q"/>
            </a:pPr>
            <a:r>
              <a:rPr lang="en-US" sz="2600" dirty="0"/>
              <a:t>50.1% (50% plus a feather)</a:t>
            </a:r>
          </a:p>
          <a:p>
            <a:pPr lvl="2">
              <a:buFont typeface="Wingdings" pitchFamily="2" charset="2"/>
              <a:buChar char="q"/>
            </a:pPr>
            <a:r>
              <a:rPr lang="en-US" sz="2600" dirty="0"/>
              <a:t>The “tipped scale”</a:t>
            </a:r>
          </a:p>
        </p:txBody>
      </p:sp>
      <p:sp>
        <p:nvSpPr>
          <p:cNvPr id="4" name="Date Placeholder 3">
            <a:extLst>
              <a:ext uri="{FF2B5EF4-FFF2-40B4-BE49-F238E27FC236}">
                <a16:creationId xmlns:a16="http://schemas.microsoft.com/office/drawing/2014/main" id="{FE526AB9-0D97-5847-A721-187CBD62FDC1}"/>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DA320216-3B6E-E048-8A7F-0930E39C26BB}"/>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E9D25EA6-9FA0-A645-979A-45A4106CC727}"/>
              </a:ext>
            </a:extLst>
          </p:cNvPr>
          <p:cNvSpPr>
            <a:spLocks noGrp="1"/>
          </p:cNvSpPr>
          <p:nvPr>
            <p:ph type="sldNum" sz="quarter" idx="12"/>
          </p:nvPr>
        </p:nvSpPr>
        <p:spPr/>
        <p:txBody>
          <a:bodyPr/>
          <a:lstStyle/>
          <a:p>
            <a:fld id="{32F95F9D-A417-9446-A6C6-E1FD9A8C6C9C}" type="slidenum">
              <a:rPr lang="en-US" smtClean="0"/>
              <a:t>28</a:t>
            </a:fld>
            <a:endParaRPr lang="en-US" dirty="0"/>
          </a:p>
        </p:txBody>
      </p:sp>
    </p:spTree>
    <p:extLst>
      <p:ext uri="{BB962C8B-B14F-4D97-AF65-F5344CB8AC3E}">
        <p14:creationId xmlns:p14="http://schemas.microsoft.com/office/powerpoint/2010/main" val="237894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28804-CED0-4A4D-BF13-730E5D91388B}"/>
              </a:ext>
            </a:extLst>
          </p:cNvPr>
          <p:cNvSpPr>
            <a:spLocks noGrp="1"/>
          </p:cNvSpPr>
          <p:nvPr>
            <p:ph type="sldNum" sz="quarter" idx="12"/>
          </p:nvPr>
        </p:nvSpPr>
        <p:spPr/>
        <p:txBody>
          <a:bodyPr/>
          <a:lstStyle/>
          <a:p>
            <a:fld id="{32F95F9D-A417-9446-A6C6-E1FD9A8C6C9C}" type="slidenum">
              <a:rPr lang="en-US" smtClean="0"/>
              <a:t>29</a:t>
            </a:fld>
            <a:endParaRPr lang="en-US"/>
          </a:p>
        </p:txBody>
      </p:sp>
      <p:sp>
        <p:nvSpPr>
          <p:cNvPr id="3" name="Title 2">
            <a:extLst>
              <a:ext uri="{FF2B5EF4-FFF2-40B4-BE49-F238E27FC236}">
                <a16:creationId xmlns:a16="http://schemas.microsoft.com/office/drawing/2014/main" id="{27575C8C-A747-B34B-B9AE-89B9FA75AABA}"/>
              </a:ext>
            </a:extLst>
          </p:cNvPr>
          <p:cNvSpPr>
            <a:spLocks noGrp="1"/>
          </p:cNvSpPr>
          <p:nvPr>
            <p:ph type="title"/>
          </p:nvPr>
        </p:nvSpPr>
        <p:spPr/>
        <p:txBody>
          <a:bodyPr>
            <a:normAutofit fontScale="90000"/>
          </a:bodyPr>
          <a:lstStyle/>
          <a:p>
            <a:r>
              <a:rPr lang="en-US" dirty="0"/>
              <a:t>Understanding Evidence Thresholds</a:t>
            </a:r>
          </a:p>
        </p:txBody>
      </p:sp>
      <p:sp>
        <p:nvSpPr>
          <p:cNvPr id="4" name="Date Placeholder 3">
            <a:extLst>
              <a:ext uri="{FF2B5EF4-FFF2-40B4-BE49-F238E27FC236}">
                <a16:creationId xmlns:a16="http://schemas.microsoft.com/office/drawing/2014/main" id="{CD633D44-0A48-C549-8899-5119608D4F80}"/>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4C59B13B-136E-AB4B-A927-35CEE7A9FFB3}"/>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pic>
        <p:nvPicPr>
          <p:cNvPr id="36" name="Picture 35">
            <a:extLst>
              <a:ext uri="{FF2B5EF4-FFF2-40B4-BE49-F238E27FC236}">
                <a16:creationId xmlns:a16="http://schemas.microsoft.com/office/drawing/2014/main" id="{00D4C7A3-A498-874C-BFC3-2B0DA34978D3}"/>
              </a:ext>
            </a:extLst>
          </p:cNvPr>
          <p:cNvPicPr>
            <a:picLocks noChangeAspect="1"/>
          </p:cNvPicPr>
          <p:nvPr/>
        </p:nvPicPr>
        <p:blipFill>
          <a:blip r:embed="rId2"/>
          <a:stretch>
            <a:fillRect/>
          </a:stretch>
        </p:blipFill>
        <p:spPr>
          <a:xfrm>
            <a:off x="1398863" y="1607052"/>
            <a:ext cx="9321122" cy="4184148"/>
          </a:xfrm>
          <a:prstGeom prst="rect">
            <a:avLst/>
          </a:prstGeom>
        </p:spPr>
      </p:pic>
    </p:spTree>
    <p:extLst>
      <p:ext uri="{BB962C8B-B14F-4D97-AF65-F5344CB8AC3E}">
        <p14:creationId xmlns:p14="http://schemas.microsoft.com/office/powerpoint/2010/main" val="135425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Title IX </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a:xfrm>
            <a:off x="838200" y="1543051"/>
            <a:ext cx="10515600" cy="3874770"/>
          </a:xfrm>
        </p:spPr>
        <p:txBody>
          <a:bodyPr>
            <a:normAutofit fontScale="40000" lnSpcReduction="20000"/>
          </a:bodyPr>
          <a:lstStyle/>
          <a:p>
            <a:pPr marL="0" indent="0" algn="ctr">
              <a:buNone/>
            </a:pPr>
            <a:endParaRPr lang="en-US" sz="7200" dirty="0">
              <a:latin typeface="Calibri" panose="020F0502020204030204" pitchFamily="34" charset="0"/>
              <a:cs typeface="Calibri" panose="020F0502020204030204" pitchFamily="34" charset="0"/>
            </a:endParaRPr>
          </a:p>
          <a:p>
            <a:pPr marL="0" indent="0" algn="ctr">
              <a:lnSpc>
                <a:spcPct val="110000"/>
              </a:lnSpc>
              <a:buNone/>
              <a:defRPr/>
            </a:pPr>
            <a:r>
              <a:rPr lang="en-US" sz="7200" i="1" dirty="0"/>
              <a:t>“</a:t>
            </a:r>
            <a:r>
              <a:rPr lang="en-US" altLang="ja-JP" sz="7200" i="1" dirty="0"/>
              <a:t>No person in the United States shall, on the basis of sex, be excluded from participation in, be denied the benefits of, or be subjected to discrimination under any educational program or activity receiving federal financial assistance.</a:t>
            </a:r>
            <a:r>
              <a:rPr lang="en-US" sz="7200" i="1" dirty="0"/>
              <a:t>”</a:t>
            </a:r>
            <a:br>
              <a:rPr lang="en-US" sz="8800" b="1" i="1" dirty="0">
                <a:solidFill>
                  <a:srgbClr val="000000"/>
                </a:solidFill>
                <a:latin typeface="Tw Cen MT" charset="0"/>
              </a:rPr>
            </a:br>
            <a:r>
              <a:rPr lang="en-US" sz="24700" b="1" dirty="0">
                <a:ln w="0"/>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a:reflection blurRad="6350" stA="53000" endA="300" endPos="35500" dir="5400000" sy="-90000" algn="bl" rotWithShape="0"/>
                </a:effectLst>
                <a:latin typeface="Athelas Regular"/>
                <a:cs typeface="Athelas Regular"/>
              </a:rPr>
              <a:t>IX</a:t>
            </a:r>
            <a:endParaRPr lang="en-US" altLang="ja-JP" sz="8800" dirty="0">
              <a:solidFill>
                <a:srgbClr val="000000"/>
              </a:solidFill>
              <a:latin typeface="Tw Cen MT" charset="0"/>
            </a:endParaRPr>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3</a:t>
            </a:fld>
            <a:endParaRPr lang="en-US" dirty="0"/>
          </a:p>
        </p:txBody>
      </p:sp>
    </p:spTree>
    <p:extLst>
      <p:ext uri="{BB962C8B-B14F-4D97-AF65-F5344CB8AC3E}">
        <p14:creationId xmlns:p14="http://schemas.microsoft.com/office/powerpoint/2010/main" val="287124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Privileged Information</a:t>
            </a:r>
          </a:p>
        </p:txBody>
      </p:sp>
      <p:sp>
        <p:nvSpPr>
          <p:cNvPr id="3" name="Content Placeholder 2"/>
          <p:cNvSpPr>
            <a:spLocks noGrp="1"/>
          </p:cNvSpPr>
          <p:nvPr>
            <p:ph idx="1"/>
          </p:nvPr>
        </p:nvSpPr>
        <p:spPr>
          <a:xfrm>
            <a:off x="838200" y="1594624"/>
            <a:ext cx="10515600" cy="4616605"/>
          </a:xfrm>
        </p:spPr>
        <p:txBody>
          <a:bodyPr>
            <a:normAutofit/>
          </a:bodyPr>
          <a:lstStyle/>
          <a:p>
            <a:pPr>
              <a:buFont typeface="Wingdings" pitchFamily="2" charset="2"/>
              <a:buChar char="q"/>
            </a:pPr>
            <a:r>
              <a:rPr lang="en-US" dirty="0"/>
              <a:t>Permission required for:</a:t>
            </a:r>
          </a:p>
          <a:p>
            <a:r>
              <a:rPr lang="en-US" dirty="0"/>
              <a:t>Records made or maintained by a:</a:t>
            </a:r>
          </a:p>
          <a:p>
            <a:pPr lvl="1"/>
            <a:r>
              <a:rPr lang="en-US" sz="2200" dirty="0"/>
              <a:t>	Physician</a:t>
            </a:r>
          </a:p>
          <a:p>
            <a:pPr lvl="1"/>
            <a:r>
              <a:rPr lang="en-US" sz="2200" dirty="0"/>
              <a:t>	Psychiatrist</a:t>
            </a:r>
          </a:p>
          <a:p>
            <a:pPr lvl="1"/>
            <a:r>
              <a:rPr lang="en-US" sz="2200" dirty="0"/>
              <a:t>	Psychologist</a:t>
            </a:r>
          </a:p>
          <a:p>
            <a:r>
              <a:rPr lang="en-US" dirty="0"/>
              <a:t>Questions or evidence that seek disclosure of information protected under a legally recognized privilege must not be asked without permission. </a:t>
            </a:r>
          </a:p>
          <a:p>
            <a:pPr lvl="1"/>
            <a:r>
              <a:rPr lang="en-US" sz="2600" dirty="0"/>
              <a:t>This is complex in practice because you won’t know to ask for permission unless you ask about the records first.  </a:t>
            </a:r>
          </a:p>
          <a:p>
            <a:pPr>
              <a:buFont typeface="Wingdings" panose="05000000000000000000" pitchFamily="2" charset="2"/>
              <a:buChar char="q"/>
            </a:pPr>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30</a:t>
            </a:fld>
            <a:endParaRPr lang="en-US" dirty="0"/>
          </a:p>
        </p:txBody>
      </p:sp>
    </p:spTree>
    <p:extLst>
      <p:ext uri="{BB962C8B-B14F-4D97-AF65-F5344CB8AC3E}">
        <p14:creationId xmlns:p14="http://schemas.microsoft.com/office/powerpoint/2010/main" val="105097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B2BB-5C4A-E440-92CD-1CDBD5E23A9D}"/>
              </a:ext>
            </a:extLst>
          </p:cNvPr>
          <p:cNvSpPr>
            <a:spLocks noGrp="1"/>
          </p:cNvSpPr>
          <p:nvPr>
            <p:ph type="title"/>
          </p:nvPr>
        </p:nvSpPr>
        <p:spPr/>
        <p:txBody>
          <a:bodyPr/>
          <a:lstStyle/>
          <a:p>
            <a:r>
              <a:rPr lang="en-US" dirty="0"/>
              <a:t>Notice to Parties</a:t>
            </a:r>
          </a:p>
        </p:txBody>
      </p:sp>
      <p:sp>
        <p:nvSpPr>
          <p:cNvPr id="3" name="Content Placeholder 2">
            <a:extLst>
              <a:ext uri="{FF2B5EF4-FFF2-40B4-BE49-F238E27FC236}">
                <a16:creationId xmlns:a16="http://schemas.microsoft.com/office/drawing/2014/main" id="{3ED9B00B-82A8-384C-AA20-12B22CCF8391}"/>
              </a:ext>
            </a:extLst>
          </p:cNvPr>
          <p:cNvSpPr>
            <a:spLocks noGrp="1"/>
          </p:cNvSpPr>
          <p:nvPr>
            <p:ph idx="1"/>
          </p:nvPr>
        </p:nvSpPr>
        <p:spPr>
          <a:xfrm>
            <a:off x="838200" y="1661533"/>
            <a:ext cx="10515600" cy="4694817"/>
          </a:xfrm>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Upon receipt of a formal complaint indicating that the complainant wants a formal investigation, the recipient must provide the following written notice to the parties who are known:</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Notice of the recipient’s grievance process that complies with this section, including any informal resolution process.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Notice of the allegations of sexual harassment potentially constituting sexual harassment as defined in § 106.30, including sufficient details known at the time and with sufficient time to prepare a response before any initial interview, including.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identities of the parties involved in the incident, if known</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conduct allegedly constituting sexual harassment under § 106.30</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date and location of the alleged incident, if known</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 statement that the respondent is presumed not responsible for the alleged conduct and that a determination regarding responsibility is made at the conclusion of the grievance process</a:t>
            </a:r>
          </a:p>
          <a:p>
            <a:endParaRPr lang="en-US" dirty="0"/>
          </a:p>
        </p:txBody>
      </p:sp>
      <p:sp>
        <p:nvSpPr>
          <p:cNvPr id="4" name="Date Placeholder 3">
            <a:extLst>
              <a:ext uri="{FF2B5EF4-FFF2-40B4-BE49-F238E27FC236}">
                <a16:creationId xmlns:a16="http://schemas.microsoft.com/office/drawing/2014/main" id="{40FCB765-CBB3-4C42-BD53-09A6F6C23344}"/>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A4C0F0B7-3CA7-3A43-828D-10ECD4785742}"/>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65B3DA8-F7F1-5141-9EFA-B707F21F5C88}"/>
              </a:ext>
            </a:extLst>
          </p:cNvPr>
          <p:cNvSpPr>
            <a:spLocks noGrp="1"/>
          </p:cNvSpPr>
          <p:nvPr>
            <p:ph type="sldNum" sz="quarter" idx="12"/>
          </p:nvPr>
        </p:nvSpPr>
        <p:spPr/>
        <p:txBody>
          <a:bodyPr/>
          <a:lstStyle/>
          <a:p>
            <a:fld id="{32F95F9D-A417-9446-A6C6-E1FD9A8C6C9C}" type="slidenum">
              <a:rPr lang="en-US" smtClean="0"/>
              <a:t>31</a:t>
            </a:fld>
            <a:endParaRPr lang="en-US" dirty="0"/>
          </a:p>
        </p:txBody>
      </p:sp>
    </p:spTree>
    <p:extLst>
      <p:ext uri="{BB962C8B-B14F-4D97-AF65-F5344CB8AC3E}">
        <p14:creationId xmlns:p14="http://schemas.microsoft.com/office/powerpoint/2010/main" val="164130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to Parties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Inform the parties that they may have an advisor of their choice, who may be, but is not required to be, an attorney, under paragraph (b)(5)(iv) of this section, and may inspect and review evidence under paragraph (b)(5)(vi) of this section</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Inform the parties of any provision in the recipient’s code of conduct that prohibits knowingly making false statements or knowingly submitting false information during the grievance process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Provide notice of any additional allegations added after the initial notice to the parties whose identities are known. </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32</a:t>
            </a:fld>
            <a:endParaRPr lang="en-US" dirty="0"/>
          </a:p>
        </p:txBody>
      </p:sp>
    </p:spTree>
    <p:extLst>
      <p:ext uri="{BB962C8B-B14F-4D97-AF65-F5344CB8AC3E}">
        <p14:creationId xmlns:p14="http://schemas.microsoft.com/office/powerpoint/2010/main" val="2968527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F722-51E5-7C45-98EA-317B3940F6A0}"/>
              </a:ext>
            </a:extLst>
          </p:cNvPr>
          <p:cNvSpPr>
            <a:spLocks noGrp="1"/>
          </p:cNvSpPr>
          <p:nvPr>
            <p:ph type="title"/>
          </p:nvPr>
        </p:nvSpPr>
        <p:spPr/>
        <p:txBody>
          <a:bodyPr>
            <a:normAutofit fontScale="90000"/>
          </a:bodyPr>
          <a:lstStyle/>
          <a:p>
            <a:r>
              <a:rPr lang="en-US" dirty="0"/>
              <a:t>Mandatory Dismissal (Four Grounds)</a:t>
            </a:r>
          </a:p>
        </p:txBody>
      </p:sp>
      <p:sp>
        <p:nvSpPr>
          <p:cNvPr id="3" name="Content Placeholder 2">
            <a:extLst>
              <a:ext uri="{FF2B5EF4-FFF2-40B4-BE49-F238E27FC236}">
                <a16:creationId xmlns:a16="http://schemas.microsoft.com/office/drawing/2014/main" id="{6CFF8586-B4F0-1548-A716-FF682250D787}"/>
              </a:ext>
            </a:extLst>
          </p:cNvPr>
          <p:cNvSpPr>
            <a:spLocks noGrp="1"/>
          </p:cNvSpPr>
          <p:nvPr>
            <p:ph idx="1"/>
          </p:nvPr>
        </p:nvSpPr>
        <p:spPr>
          <a:xfrm>
            <a:off x="838200" y="1889126"/>
            <a:ext cx="10515600" cy="4467223"/>
          </a:xfrm>
        </p:spPr>
        <p:txBody>
          <a:bodyPr>
            <a:normAutofit lnSpcReduction="10000"/>
          </a:bodyPr>
          <a:lstStyle/>
          <a:p>
            <a:pPr>
              <a:buFont typeface="Wingdings" panose="05000000000000000000" pitchFamily="2" charset="2"/>
              <a:buChar char="q"/>
            </a:pPr>
            <a:r>
              <a:rPr lang="en-US" sz="3000" dirty="0">
                <a:latin typeface="Calibri" panose="020F0502020204030204" pitchFamily="34" charset="0"/>
                <a:cs typeface="Calibri" panose="020F0502020204030204" pitchFamily="34" charset="0"/>
              </a:rPr>
              <a:t>If the conduct alleged in the formal complaint would not constitute sexual harassment as defined in § 106.30 even if proved, and/or</a:t>
            </a:r>
          </a:p>
          <a:p>
            <a:pPr>
              <a:buFont typeface="Wingdings" panose="05000000000000000000" pitchFamily="2" charset="2"/>
              <a:buChar char="q"/>
            </a:pPr>
            <a:r>
              <a:rPr lang="en-US" sz="3000" dirty="0">
                <a:latin typeface="Calibri" panose="020F0502020204030204" pitchFamily="34" charset="0"/>
                <a:cs typeface="Calibri" panose="020F0502020204030204" pitchFamily="34" charset="0"/>
              </a:rPr>
              <a:t>If the conduct did not occur in the recipient’s education program or activity, or</a:t>
            </a:r>
          </a:p>
          <a:p>
            <a:pPr>
              <a:buFont typeface="Wingdings" panose="05000000000000000000" pitchFamily="2" charset="2"/>
              <a:buChar char="q"/>
            </a:pPr>
            <a:r>
              <a:rPr lang="en-US" sz="3000" dirty="0">
                <a:latin typeface="Calibri" panose="020F0502020204030204" pitchFamily="34" charset="0"/>
                <a:cs typeface="Calibri" panose="020F0502020204030204" pitchFamily="34" charset="0"/>
              </a:rPr>
              <a:t>If the conduct did not occur against a person in the United States, or</a:t>
            </a:r>
          </a:p>
          <a:p>
            <a:pPr>
              <a:buFont typeface="Wingdings" panose="05000000000000000000" pitchFamily="2" charset="2"/>
              <a:buChar char="q"/>
            </a:pPr>
            <a:r>
              <a:rPr lang="en-US" sz="3000" dirty="0">
                <a:latin typeface="Calibri" panose="020F0502020204030204" pitchFamily="34" charset="0"/>
                <a:cs typeface="Calibri" panose="020F0502020204030204" pitchFamily="34" charset="0"/>
              </a:rPr>
              <a:t>If at the time of filing a formal complaint, a complainant is not participating in or attempting to participate in the education program or activity of the recipient.</a:t>
            </a:r>
          </a:p>
          <a:p>
            <a:pPr marL="0" indent="0">
              <a:buNone/>
            </a:pPr>
            <a:endParaRPr lang="en-US" sz="2400" dirty="0"/>
          </a:p>
        </p:txBody>
      </p:sp>
      <p:sp>
        <p:nvSpPr>
          <p:cNvPr id="4" name="Date Placeholder 3">
            <a:extLst>
              <a:ext uri="{FF2B5EF4-FFF2-40B4-BE49-F238E27FC236}">
                <a16:creationId xmlns:a16="http://schemas.microsoft.com/office/drawing/2014/main" id="{F5924C90-9F5C-9E41-98F8-347DCBE42EA4}"/>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DF70FB63-1BAA-A743-847D-689895BAF248}"/>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EAFB3B24-D510-6A4B-90F4-0BB4AA443CB7}"/>
              </a:ext>
            </a:extLst>
          </p:cNvPr>
          <p:cNvSpPr>
            <a:spLocks noGrp="1"/>
          </p:cNvSpPr>
          <p:nvPr>
            <p:ph type="sldNum" sz="quarter" idx="12"/>
          </p:nvPr>
        </p:nvSpPr>
        <p:spPr/>
        <p:txBody>
          <a:bodyPr/>
          <a:lstStyle/>
          <a:p>
            <a:fld id="{32F95F9D-A417-9446-A6C6-E1FD9A8C6C9C}" type="slidenum">
              <a:rPr lang="en-US" smtClean="0"/>
              <a:t>33</a:t>
            </a:fld>
            <a:endParaRPr lang="en-US" dirty="0"/>
          </a:p>
        </p:txBody>
      </p:sp>
    </p:spTree>
    <p:extLst>
      <p:ext uri="{BB962C8B-B14F-4D97-AF65-F5344CB8AC3E}">
        <p14:creationId xmlns:p14="http://schemas.microsoft.com/office/powerpoint/2010/main" val="3583691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F722-51E5-7C45-98EA-317B3940F6A0}"/>
              </a:ext>
            </a:extLst>
          </p:cNvPr>
          <p:cNvSpPr>
            <a:spLocks noGrp="1"/>
          </p:cNvSpPr>
          <p:nvPr>
            <p:ph type="title"/>
          </p:nvPr>
        </p:nvSpPr>
        <p:spPr/>
        <p:txBody>
          <a:bodyPr>
            <a:normAutofit fontScale="90000"/>
          </a:bodyPr>
          <a:lstStyle/>
          <a:p>
            <a:r>
              <a:rPr lang="en-US" dirty="0"/>
              <a:t>Discretionary or Permissive Dismissal</a:t>
            </a:r>
          </a:p>
        </p:txBody>
      </p:sp>
      <p:sp>
        <p:nvSpPr>
          <p:cNvPr id="3" name="Content Placeholder 2">
            <a:extLst>
              <a:ext uri="{FF2B5EF4-FFF2-40B4-BE49-F238E27FC236}">
                <a16:creationId xmlns:a16="http://schemas.microsoft.com/office/drawing/2014/main" id="{6CFF8586-B4F0-1548-A716-FF682250D787}"/>
              </a:ext>
            </a:extLst>
          </p:cNvPr>
          <p:cNvSpPr>
            <a:spLocks noGrp="1"/>
          </p:cNvSpPr>
          <p:nvPr>
            <p:ph idx="1"/>
          </p:nvPr>
        </p:nvSpPr>
        <p:spPr/>
        <p:txBody>
          <a:bodyPr/>
          <a:lstStyle/>
          <a:p>
            <a:pPr>
              <a:buFont typeface="Wingdings" panose="05000000000000000000" pitchFamily="2" charset="2"/>
              <a:buChar char="q"/>
            </a:pPr>
            <a:r>
              <a:rPr lang="en-US" sz="2600" dirty="0">
                <a:latin typeface="Calibri" panose="020F0502020204030204" pitchFamily="34" charset="0"/>
                <a:cs typeface="Calibri" panose="020F0502020204030204" pitchFamily="34" charset="0"/>
              </a:rPr>
              <a:t>The Recipient may consider dismissing a complaint if at any time during the investigation or hearing: </a:t>
            </a: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A complainant notifies the Title IX Coordinator in writing that the complainant would like to withdraw the formal complaint or any allegations therein; and/or</a:t>
            </a: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The respondent is no longer enrolled or employed by the recipient; and/or</a:t>
            </a: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Specific circumstances prevent the recipient from gathering evidence sufficient to reach a determination as to the formal complaint or allegations therein.</a:t>
            </a:r>
          </a:p>
          <a:p>
            <a:pPr marL="0" indent="0">
              <a:buNone/>
            </a:pPr>
            <a:endParaRPr lang="en-US" sz="2400" dirty="0"/>
          </a:p>
        </p:txBody>
      </p:sp>
      <p:sp>
        <p:nvSpPr>
          <p:cNvPr id="4" name="Date Placeholder 3">
            <a:extLst>
              <a:ext uri="{FF2B5EF4-FFF2-40B4-BE49-F238E27FC236}">
                <a16:creationId xmlns:a16="http://schemas.microsoft.com/office/drawing/2014/main" id="{F5924C90-9F5C-9E41-98F8-347DCBE42EA4}"/>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DF70FB63-1BAA-A743-847D-689895BAF248}"/>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EAFB3B24-D510-6A4B-90F4-0BB4AA443CB7}"/>
              </a:ext>
            </a:extLst>
          </p:cNvPr>
          <p:cNvSpPr>
            <a:spLocks noGrp="1"/>
          </p:cNvSpPr>
          <p:nvPr>
            <p:ph type="sldNum" sz="quarter" idx="12"/>
          </p:nvPr>
        </p:nvSpPr>
        <p:spPr/>
        <p:txBody>
          <a:bodyPr/>
          <a:lstStyle/>
          <a:p>
            <a:fld id="{32F95F9D-A417-9446-A6C6-E1FD9A8C6C9C}" type="slidenum">
              <a:rPr lang="en-US" smtClean="0"/>
              <a:t>34</a:t>
            </a:fld>
            <a:endParaRPr lang="en-US" dirty="0"/>
          </a:p>
        </p:txBody>
      </p:sp>
    </p:spTree>
    <p:extLst>
      <p:ext uri="{BB962C8B-B14F-4D97-AF65-F5344CB8AC3E}">
        <p14:creationId xmlns:p14="http://schemas.microsoft.com/office/powerpoint/2010/main" val="2711756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Dismissal</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Upon a required or permitted dismissal, promptly send written notice of the dismissal and reason(s) therefor simultaneously to the parties.</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Dismissal is appealable (see appeal procedures below)</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Recipients may reinstate the complaint under another provision of the recipient’s code of conduct or other applicable resolution procedures.</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35</a:t>
            </a:fld>
            <a:endParaRPr lang="en-US" dirty="0"/>
          </a:p>
        </p:txBody>
      </p:sp>
    </p:spTree>
    <p:extLst>
      <p:ext uri="{BB962C8B-B14F-4D97-AF65-F5344CB8AC3E}">
        <p14:creationId xmlns:p14="http://schemas.microsoft.com/office/powerpoint/2010/main" val="1453821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Consolidation of Formal Complaints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A recipient may consolidate formal complaints as to allegations of sexual harassment against more than one respondent, or by more than one complainant against one or more respondents, or by one party against the other party, where the allegations of sexual harassment arise out of the same facts or circumstances.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This requires clear policy/protocols.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Consider how this practice may impact your advisee.</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36</a:t>
            </a:fld>
            <a:endParaRPr lang="en-US" dirty="0"/>
          </a:p>
        </p:txBody>
      </p:sp>
    </p:spTree>
    <p:extLst>
      <p:ext uri="{BB962C8B-B14F-4D97-AF65-F5344CB8AC3E}">
        <p14:creationId xmlns:p14="http://schemas.microsoft.com/office/powerpoint/2010/main" val="1867009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Fairness and Due Process</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p:txBody>
          <a:bodyPr>
            <a:normAutofit fontScale="925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ensure that the burden of proof and the burden of gathering evidence sufficient to reach a determination regarding responsibility rest on the recipient and not on the parties. </a:t>
            </a: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Provide an equal opportunity for the parties to present witnesses, including fact and expert witnesses, and other inculpatory and exculpatory evidence.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cannot restrict the ability of either party to discuss the allegations under investigation or to gather and present relevant evidence.</a:t>
            </a:r>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37</a:t>
            </a:fld>
            <a:endParaRPr lang="en-US" dirty="0"/>
          </a:p>
        </p:txBody>
      </p:sp>
    </p:spTree>
    <p:extLst>
      <p:ext uri="{BB962C8B-B14F-4D97-AF65-F5344CB8AC3E}">
        <p14:creationId xmlns:p14="http://schemas.microsoft.com/office/powerpoint/2010/main" val="906159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MODULE TWO</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p:txBody>
          <a:bodyPr>
            <a:normAutofit/>
          </a:bodyPr>
          <a:lstStyle/>
          <a:p>
            <a:pPr marL="0" indent="0" algn="ctr">
              <a:buNone/>
            </a:pPr>
            <a:endParaRPr lang="en-US" sz="7200" dirty="0">
              <a:latin typeface="Calibri" panose="020F0502020204030204" pitchFamily="34" charset="0"/>
              <a:cs typeface="Calibri" panose="020F0502020204030204" pitchFamily="34" charset="0"/>
            </a:endParaRPr>
          </a:p>
          <a:p>
            <a:pPr marL="0" indent="0" algn="ctr">
              <a:buNone/>
            </a:pPr>
            <a:r>
              <a:rPr lang="en-US" sz="7200" dirty="0">
                <a:latin typeface="Calibri" panose="020F0502020204030204" pitchFamily="34" charset="0"/>
                <a:cs typeface="Calibri" panose="020F0502020204030204" pitchFamily="34" charset="0"/>
              </a:rPr>
              <a:t>THE ADVISOR’S ROLE </a:t>
            </a:r>
          </a:p>
          <a:p>
            <a:pPr marL="0" indent="0" algn="ctr">
              <a:buNone/>
            </a:pPr>
            <a:r>
              <a:rPr lang="en-US" sz="7200" dirty="0">
                <a:latin typeface="Calibri" panose="020F0502020204030204" pitchFamily="34" charset="0"/>
                <a:cs typeface="Calibri" panose="020F0502020204030204" pitchFamily="34" charset="0"/>
              </a:rPr>
              <a:t>PRIOR TO THE HEARING</a:t>
            </a:r>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38</a:t>
            </a:fld>
            <a:endParaRPr lang="en-US" dirty="0"/>
          </a:p>
        </p:txBody>
      </p:sp>
    </p:spTree>
    <p:extLst>
      <p:ext uri="{BB962C8B-B14F-4D97-AF65-F5344CB8AC3E}">
        <p14:creationId xmlns:p14="http://schemas.microsoft.com/office/powerpoint/2010/main" val="459361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Pre-Hearing Steps</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p:txBody>
          <a:bodyPr>
            <a:normAutofit/>
          </a:bodyPr>
          <a:lstStyle/>
          <a:p>
            <a:pPr>
              <a:buFont typeface="Wingdings" pitchFamily="2" charset="2"/>
              <a:buChar char="q"/>
            </a:pPr>
            <a:r>
              <a:rPr lang="en-US" dirty="0"/>
              <a:t>For most colleges and schools, the steps in the pre-hearing resolution process include:</a:t>
            </a:r>
          </a:p>
          <a:p>
            <a:pPr marL="0" indent="0">
              <a:buNone/>
            </a:pPr>
            <a:endParaRPr lang="en-US" dirty="0"/>
          </a:p>
          <a:p>
            <a:pPr lvl="1">
              <a:buFont typeface="Wingdings" pitchFamily="2" charset="2"/>
              <a:buChar char="q"/>
            </a:pPr>
            <a:r>
              <a:rPr lang="en-US" dirty="0"/>
              <a:t>Intake/Formal Complaint</a:t>
            </a:r>
          </a:p>
          <a:p>
            <a:pPr lvl="1">
              <a:buFont typeface="Wingdings" pitchFamily="2" charset="2"/>
              <a:buChar char="q"/>
            </a:pPr>
            <a:r>
              <a:rPr lang="en-US" dirty="0"/>
              <a:t>Notice of Allegation/Investigation</a:t>
            </a:r>
          </a:p>
          <a:p>
            <a:pPr lvl="1">
              <a:buFont typeface="Wingdings" pitchFamily="2" charset="2"/>
              <a:buChar char="q"/>
            </a:pPr>
            <a:r>
              <a:rPr lang="en-US" dirty="0"/>
              <a:t>Initial/Dismissal Assessment</a:t>
            </a:r>
          </a:p>
          <a:p>
            <a:pPr lvl="1">
              <a:buFont typeface="Wingdings" pitchFamily="2" charset="2"/>
              <a:buChar char="q"/>
            </a:pPr>
            <a:r>
              <a:rPr lang="en-US" dirty="0"/>
              <a:t>Investigation</a:t>
            </a:r>
          </a:p>
          <a:p>
            <a:pPr lvl="1">
              <a:buFont typeface="Wingdings" pitchFamily="2" charset="2"/>
              <a:buChar char="q"/>
            </a:pPr>
            <a:r>
              <a:rPr lang="en-US" dirty="0"/>
              <a:t>Informal Resolution (potentially)</a:t>
            </a:r>
          </a:p>
          <a:p>
            <a:pPr lvl="1">
              <a:buFont typeface="Wingdings" pitchFamily="2" charset="2"/>
              <a:buChar char="q"/>
            </a:pPr>
            <a:r>
              <a:rPr lang="en-US" dirty="0"/>
              <a:t>Post-investigation report/evidence review</a:t>
            </a:r>
          </a:p>
          <a:p>
            <a:pPr lvl="1">
              <a:buFont typeface="Wingdings" pitchFamily="2" charset="2"/>
              <a:buChar char="q"/>
            </a:pPr>
            <a:r>
              <a:rPr lang="en-US" dirty="0"/>
              <a:t>Pre-hearing matters</a:t>
            </a:r>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39</a:t>
            </a:fld>
            <a:endParaRPr lang="en-US" dirty="0"/>
          </a:p>
        </p:txBody>
      </p:sp>
    </p:spTree>
    <p:extLst>
      <p:ext uri="{BB962C8B-B14F-4D97-AF65-F5344CB8AC3E}">
        <p14:creationId xmlns:p14="http://schemas.microsoft.com/office/powerpoint/2010/main" val="418480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MODULE ONE</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a:xfrm>
            <a:off x="838200" y="1543051"/>
            <a:ext cx="10515600" cy="3874770"/>
          </a:xfrm>
        </p:spPr>
        <p:txBody>
          <a:bodyPr>
            <a:normAutofit lnSpcReduction="10000"/>
          </a:bodyPr>
          <a:lstStyle/>
          <a:p>
            <a:pPr marL="0" indent="0" algn="ctr">
              <a:buNone/>
            </a:pPr>
            <a:endParaRPr lang="en-US" sz="7200" dirty="0">
              <a:latin typeface="Calibri" panose="020F0502020204030204" pitchFamily="34" charset="0"/>
              <a:cs typeface="Calibri" panose="020F0502020204030204" pitchFamily="34" charset="0"/>
            </a:endParaRPr>
          </a:p>
          <a:p>
            <a:pPr marL="0" indent="0" algn="ctr">
              <a:buNone/>
            </a:pPr>
            <a:r>
              <a:rPr lang="en-US" sz="7200" dirty="0"/>
              <a:t>Overview of Advisor Rights and Roles </a:t>
            </a:r>
          </a:p>
          <a:p>
            <a:pPr marL="0" indent="0" algn="ctr">
              <a:buNone/>
            </a:pPr>
            <a:r>
              <a:rPr lang="en-US" sz="7200" dirty="0"/>
              <a:t>in Title IX Proceedings</a:t>
            </a:r>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4</a:t>
            </a:fld>
            <a:endParaRPr lang="en-US" dirty="0"/>
          </a:p>
        </p:txBody>
      </p:sp>
    </p:spTree>
    <p:extLst>
      <p:ext uri="{BB962C8B-B14F-4D97-AF65-F5344CB8AC3E}">
        <p14:creationId xmlns:p14="http://schemas.microsoft.com/office/powerpoint/2010/main" val="1985249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Intake to Investigation</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a:xfrm>
            <a:off x="838200" y="1889126"/>
            <a:ext cx="10515600" cy="4340223"/>
          </a:xfrm>
        </p:spPr>
        <p:txBody>
          <a:bodyPr>
            <a:normAutofit/>
          </a:bodyPr>
          <a:lstStyle/>
          <a:p>
            <a:pPr>
              <a:buFont typeface="Wingdings" pitchFamily="2" charset="2"/>
              <a:buChar char="q"/>
            </a:pPr>
            <a:r>
              <a:rPr lang="en-US" dirty="0"/>
              <a:t>The advisor may accompany their advisee to any intake meetings. The institution can conduct intake without an advisor present if the party assents.</a:t>
            </a:r>
          </a:p>
          <a:p>
            <a:pPr>
              <a:buFont typeface="Wingdings" pitchFamily="2" charset="2"/>
              <a:buChar char="q"/>
            </a:pPr>
            <a:r>
              <a:rPr lang="en-US" dirty="0"/>
              <a:t>The advisor can and should help their advisee to understand the details of the Notice of Investigation and Allegations (NOIA)</a:t>
            </a:r>
          </a:p>
          <a:p>
            <a:pPr>
              <a:buFont typeface="Wingdings" pitchFamily="2" charset="2"/>
              <a:buChar char="q"/>
            </a:pPr>
            <a:r>
              <a:rPr lang="en-US" dirty="0"/>
              <a:t>During the initial assessment (a formal or informal step in the process), the parties may wish to advocate for or against dismissal, and their advisors can help them to frame their arguments, and their appeals of any dismissal decisions with which they disagree.</a:t>
            </a:r>
          </a:p>
          <a:p>
            <a:pPr>
              <a:buFont typeface="Wingdings" pitchFamily="2" charset="2"/>
              <a:buChar char="q"/>
            </a:pPr>
            <a:endParaRPr lang="en-US" dirty="0"/>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40</a:t>
            </a:fld>
            <a:endParaRPr lang="en-US" dirty="0"/>
          </a:p>
        </p:txBody>
      </p:sp>
    </p:spTree>
    <p:extLst>
      <p:ext uri="{BB962C8B-B14F-4D97-AF65-F5344CB8AC3E}">
        <p14:creationId xmlns:p14="http://schemas.microsoft.com/office/powerpoint/2010/main" val="2912486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Investigation</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p:txBody>
          <a:bodyPr>
            <a:normAutofit fontScale="92500" lnSpcReduction="10000"/>
          </a:bodyPr>
          <a:lstStyle/>
          <a:p>
            <a:pPr>
              <a:buFont typeface="Wingdings" pitchFamily="2" charset="2"/>
              <a:buChar char="q"/>
            </a:pPr>
            <a:r>
              <a:rPr lang="en-US" dirty="0"/>
              <a:t>The advisor may accompany the party to all investigation interviews</a:t>
            </a:r>
          </a:p>
          <a:p>
            <a:pPr>
              <a:buFont typeface="Wingdings" pitchFamily="2" charset="2"/>
              <a:buChar char="q"/>
            </a:pPr>
            <a:r>
              <a:rPr lang="en-US" dirty="0"/>
              <a:t>There should be clear institutional rules on the role of the advisor during the investigation</a:t>
            </a:r>
          </a:p>
          <a:p>
            <a:pPr>
              <a:buFont typeface="Wingdings" pitchFamily="2" charset="2"/>
              <a:buChar char="q"/>
            </a:pPr>
            <a:r>
              <a:rPr lang="en-US" dirty="0"/>
              <a:t>The advisor is permitted to interact with (and coach) their advisee, but may otherwise be treated as a “potted plant” with respect to their role in the interview</a:t>
            </a:r>
          </a:p>
          <a:p>
            <a:pPr>
              <a:buFont typeface="Wingdings" pitchFamily="2" charset="2"/>
              <a:buChar char="q"/>
            </a:pPr>
            <a:r>
              <a:rPr lang="en-US" dirty="0"/>
              <a:t>Clarify with investigators whether you need to take a break or sidebar with your advisee or can speak directly to them during the interview. </a:t>
            </a:r>
          </a:p>
          <a:p>
            <a:pPr>
              <a:buFont typeface="Wingdings" pitchFamily="2" charset="2"/>
              <a:buChar char="q"/>
            </a:pPr>
            <a:r>
              <a:rPr lang="en-US" dirty="0"/>
              <a:t>Clarify whether the Advisor can address the investigators, and under what circumstances. </a:t>
            </a:r>
          </a:p>
          <a:p>
            <a:pPr>
              <a:buFont typeface="Wingdings" pitchFamily="2" charset="2"/>
              <a:buChar char="q"/>
            </a:pPr>
            <a:endParaRPr lang="en-US" dirty="0"/>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41</a:t>
            </a:fld>
            <a:endParaRPr lang="en-US" dirty="0"/>
          </a:p>
        </p:txBody>
      </p:sp>
    </p:spTree>
    <p:extLst>
      <p:ext uri="{BB962C8B-B14F-4D97-AF65-F5344CB8AC3E}">
        <p14:creationId xmlns:p14="http://schemas.microsoft.com/office/powerpoint/2010/main" val="4010323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Investigation Report</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investigators will write an investigation report appropriately summarizing the investigation and all relevant evidence obtained.</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OCR has created a two-step vetting process for review of the evidence and the report.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This is intended to allow the parties and advisors to comment on the report prior to finalization and then to prepare for the hearing with the report in hand in advance. </a:t>
            </a:r>
          </a:p>
          <a:p>
            <a:endParaRPr lang="en-US" dirty="0"/>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42</a:t>
            </a:fld>
            <a:endParaRPr lang="en-US" dirty="0"/>
          </a:p>
        </p:txBody>
      </p:sp>
    </p:spTree>
    <p:extLst>
      <p:ext uri="{BB962C8B-B14F-4D97-AF65-F5344CB8AC3E}">
        <p14:creationId xmlns:p14="http://schemas.microsoft.com/office/powerpoint/2010/main" val="3776550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Party Access to Evidence/Report</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Prior to completion of the investigation report, the recipient will send to each party </a:t>
            </a:r>
            <a:r>
              <a:rPr lang="en-US" u="sng" dirty="0">
                <a:latin typeface="Calibri" panose="020F0502020204030204" pitchFamily="34" charset="0"/>
                <a:cs typeface="Calibri" panose="020F0502020204030204" pitchFamily="34" charset="0"/>
              </a:rPr>
              <a:t>and the party’s advisor</a:t>
            </a:r>
            <a:r>
              <a:rPr lang="en-US" dirty="0">
                <a:latin typeface="Calibri" panose="020F0502020204030204" pitchFamily="34" charset="0"/>
                <a:cs typeface="Calibri" panose="020F0502020204030204" pitchFamily="34" charset="0"/>
              </a:rPr>
              <a:t>, if any, all evidence obtained that is </a:t>
            </a:r>
            <a:r>
              <a:rPr lang="en-US" b="1" dirty="0">
                <a:latin typeface="Calibri" panose="020F0502020204030204" pitchFamily="34" charset="0"/>
                <a:cs typeface="Calibri" panose="020F0502020204030204" pitchFamily="34" charset="0"/>
              </a:rPr>
              <a:t>directly related </a:t>
            </a:r>
            <a:r>
              <a:rPr lang="en-US" dirty="0">
                <a:latin typeface="Calibri" panose="020F0502020204030204" pitchFamily="34" charset="0"/>
                <a:cs typeface="Calibri" panose="020F0502020204030204" pitchFamily="34" charset="0"/>
              </a:rPr>
              <a:t>to the complaint, to review in an electronic format or a hard copy, including the evidence upon which the recipient does not intend to rely in reaching a determination regarding responsibility and inculpatory or exculpatory evidence whether obtained from a party or other source.</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Give the parties at least 10 days to submit a meaningful written response, which the investigator will consider prior to completion of the investigation report.</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Whether included as relevant in the investigation report or not, make all such evidence subject to the parties’ inspection and review available at any hearing to give each party equal opportunity to refer to such evidence during the hearing, including for purposes of cross-examination.</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43</a:t>
            </a:fld>
            <a:endParaRPr lang="en-US" dirty="0"/>
          </a:p>
        </p:txBody>
      </p:sp>
    </p:spTree>
    <p:extLst>
      <p:ext uri="{BB962C8B-B14F-4D97-AF65-F5344CB8AC3E}">
        <p14:creationId xmlns:p14="http://schemas.microsoft.com/office/powerpoint/2010/main" val="2933331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Pre-Hearing Interactions with the Investigator(s)</a:t>
            </a:r>
          </a:p>
        </p:txBody>
      </p:sp>
      <p:sp>
        <p:nvSpPr>
          <p:cNvPr id="3" name="Content Placeholder 2"/>
          <p:cNvSpPr>
            <a:spLocks noGrp="1"/>
          </p:cNvSpPr>
          <p:nvPr>
            <p:ph idx="1"/>
          </p:nvPr>
        </p:nvSpPr>
        <p:spPr/>
        <p:txBody>
          <a:bodyPr/>
          <a:lstStyle/>
          <a:p>
            <a:r>
              <a:rPr lang="en-US" dirty="0"/>
              <a:t>During the 10-day period where the report is being finalized, the advisee and Advisor may:</a:t>
            </a:r>
          </a:p>
          <a:p>
            <a:pPr lvl="1"/>
            <a:r>
              <a:rPr lang="en-US" dirty="0"/>
              <a:t>Suggest new witnesses</a:t>
            </a:r>
          </a:p>
          <a:p>
            <a:pPr lvl="1"/>
            <a:r>
              <a:rPr lang="en-US" dirty="0"/>
              <a:t>Suggestion additional questions to be asked of parties or witnesses</a:t>
            </a:r>
          </a:p>
          <a:p>
            <a:pPr lvl="1"/>
            <a:r>
              <a:rPr lang="en-US" dirty="0"/>
              <a:t>Comment on the evidence</a:t>
            </a:r>
          </a:p>
          <a:p>
            <a:pPr lvl="1"/>
            <a:r>
              <a:rPr lang="en-US" dirty="0"/>
              <a:t>Offer new evidence</a:t>
            </a:r>
          </a:p>
          <a:p>
            <a:pPr lvl="1"/>
            <a:r>
              <a:rPr lang="en-US" dirty="0"/>
              <a:t>Challenge investigator determinations of what is relevant (evidence to be considered by the Decision-maker versus what is directly related (evidence not to be considered by the Decision-maker)</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44</a:t>
            </a:fld>
            <a:endParaRPr lang="en-US" dirty="0"/>
          </a:p>
        </p:txBody>
      </p:sp>
    </p:spTree>
    <p:extLst>
      <p:ext uri="{BB962C8B-B14F-4D97-AF65-F5344CB8AC3E}">
        <p14:creationId xmlns:p14="http://schemas.microsoft.com/office/powerpoint/2010/main" val="3329405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Investigation Report</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will then finalize an investigation report that fairly summarizes relevant evidence and, at least 10 days prior to a hearing (if a hearing is required or otherwise provided) or other time of determination regarding responsibility, send to each party and the party’s advisor, if any, the investigation report in an electronic format or a hard copy, for their review and written response.</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This right of access for the advisor to the investigation report is direct and unencumbered (though an NDA can be required)</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45</a:t>
            </a:fld>
            <a:endParaRPr lang="en-US" dirty="0"/>
          </a:p>
        </p:txBody>
      </p:sp>
    </p:spTree>
    <p:extLst>
      <p:ext uri="{BB962C8B-B14F-4D97-AF65-F5344CB8AC3E}">
        <p14:creationId xmlns:p14="http://schemas.microsoft.com/office/powerpoint/2010/main" val="3211420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Pre-Hearing Interactions with the Panel, Chair, or Decision-maker</a:t>
            </a:r>
          </a:p>
        </p:txBody>
      </p:sp>
      <p:sp>
        <p:nvSpPr>
          <p:cNvPr id="3" name="Content Placeholder 2"/>
          <p:cNvSpPr>
            <a:spLocks noGrp="1"/>
          </p:cNvSpPr>
          <p:nvPr>
            <p:ph idx="1"/>
          </p:nvPr>
        </p:nvSpPr>
        <p:spPr>
          <a:xfrm>
            <a:off x="838200" y="1543050"/>
            <a:ext cx="10515600" cy="4732020"/>
          </a:xfrm>
        </p:spPr>
        <p:txBody>
          <a:bodyPr>
            <a:normAutofit fontScale="92500" lnSpcReduction="10000"/>
          </a:bodyPr>
          <a:lstStyle/>
          <a:p>
            <a:r>
              <a:rPr lang="en-US" dirty="0"/>
              <a:t>Although not explicitly required or even mentioned in the Title IX regulations, the Chair or Decision-maker may conduct pre-hearing meetings for each party (in writing, or in person)</a:t>
            </a:r>
          </a:p>
          <a:p>
            <a:r>
              <a:rPr lang="en-US" dirty="0"/>
              <a:t>Pre-hearing meetings can provide an opportunity to:</a:t>
            </a:r>
          </a:p>
          <a:p>
            <a:pPr lvl="1"/>
            <a:r>
              <a:rPr lang="en-US" sz="2000" dirty="0"/>
              <a:t>Answer questions the parties and advisors have about the hearing and its procedures.</a:t>
            </a:r>
          </a:p>
          <a:p>
            <a:pPr lvl="1"/>
            <a:r>
              <a:rPr lang="en-US" sz="2000" dirty="0"/>
              <a:t>Clarify expectations regarding logistics, decorum, and technology (when applicable).</a:t>
            </a:r>
          </a:p>
          <a:p>
            <a:pPr lvl="1"/>
            <a:r>
              <a:rPr lang="en-US" sz="2000" dirty="0"/>
              <a:t>Clarify expectations regarding the limited role of advisors.</a:t>
            </a:r>
          </a:p>
          <a:p>
            <a:pPr lvl="1"/>
            <a:r>
              <a:rPr lang="en-US" sz="2000" dirty="0"/>
              <a:t>Discern whether parties intend to ask questions of any or all witnesses (in order to evaluate which witnesses should be invited to attend the hearing), or whether a party intends not to testify at the hearing</a:t>
            </a:r>
          </a:p>
          <a:p>
            <a:pPr lvl="1"/>
            <a:r>
              <a:rPr lang="en-US" sz="2000" dirty="0"/>
              <a:t>The Chair or Decision-maker can invite parties to submit questions in advance, but this is not required</a:t>
            </a:r>
          </a:p>
          <a:p>
            <a:pPr lvl="1"/>
            <a:r>
              <a:rPr lang="en-US" sz="2000" dirty="0"/>
              <a:t>The Chair or Decision-maker may try to discern any conflicts of interest/vet recusal requests.</a:t>
            </a:r>
          </a:p>
          <a:p>
            <a:pPr lvl="1"/>
            <a:r>
              <a:rPr lang="en-US" sz="2000" dirty="0"/>
              <a:t>The Chair or Decision-maker may seek to understand any questions regarding relevance of evidence or questions and may make pre-hearing rulings.</a:t>
            </a:r>
          </a:p>
          <a:p>
            <a:pPr marL="0" indent="0">
              <a:buNone/>
            </a:pPr>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46</a:t>
            </a:fld>
            <a:endParaRPr lang="en-US" dirty="0"/>
          </a:p>
        </p:txBody>
      </p:sp>
    </p:spTree>
    <p:extLst>
      <p:ext uri="{BB962C8B-B14F-4D97-AF65-F5344CB8AC3E}">
        <p14:creationId xmlns:p14="http://schemas.microsoft.com/office/powerpoint/2010/main" val="3347577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EE48-66F6-C549-A745-F6550426ECCC}"/>
              </a:ext>
            </a:extLst>
          </p:cNvPr>
          <p:cNvSpPr>
            <a:spLocks noGrp="1"/>
          </p:cNvSpPr>
          <p:nvPr>
            <p:ph type="title"/>
          </p:nvPr>
        </p:nvSpPr>
        <p:spPr/>
        <p:txBody>
          <a:bodyPr/>
          <a:lstStyle/>
          <a:p>
            <a:r>
              <a:rPr lang="en-US" dirty="0"/>
              <a:t>Informal Resolution</a:t>
            </a:r>
          </a:p>
        </p:txBody>
      </p:sp>
      <p:sp>
        <p:nvSpPr>
          <p:cNvPr id="3" name="Content Placeholder 2">
            <a:extLst>
              <a:ext uri="{FF2B5EF4-FFF2-40B4-BE49-F238E27FC236}">
                <a16:creationId xmlns:a16="http://schemas.microsoft.com/office/drawing/2014/main" id="{B86E2291-1D58-F541-97C8-B08E85726854}"/>
              </a:ext>
            </a:extLst>
          </p:cNvPr>
          <p:cNvSpPr>
            <a:spLocks noGrp="1"/>
          </p:cNvSpPr>
          <p:nvPr>
            <p:ph idx="1"/>
          </p:nvPr>
        </p:nvSpPr>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Informal resolution, that does not involve a full investigation and adjudication, may be offered at any time prior to reaching a determination regarding responsibility, as long as: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Policy does not require informal resolution participation as a condition of enrollment or continuing enrollment, or employment or continuing employment, or enjoyment of any other right, waiver of the right to an investigation and adjudication of formal complaints of sexual harassment consistent with this section. </a:t>
            </a:r>
          </a:p>
          <a:p>
            <a:pPr marL="0" indent="0">
              <a:buNone/>
            </a:pPr>
            <a:endParaRPr lang="en-US" dirty="0"/>
          </a:p>
        </p:txBody>
      </p:sp>
      <p:sp>
        <p:nvSpPr>
          <p:cNvPr id="4" name="Date Placeholder 3">
            <a:extLst>
              <a:ext uri="{FF2B5EF4-FFF2-40B4-BE49-F238E27FC236}">
                <a16:creationId xmlns:a16="http://schemas.microsoft.com/office/drawing/2014/main" id="{15A165BD-F0C9-2049-85D9-ED0A0C7CD7BD}"/>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480C5425-2AD8-E44C-9D09-AA8923EC8276}"/>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47F97D7F-181F-A842-8339-DA71DFB67427}"/>
              </a:ext>
            </a:extLst>
          </p:cNvPr>
          <p:cNvSpPr>
            <a:spLocks noGrp="1"/>
          </p:cNvSpPr>
          <p:nvPr>
            <p:ph type="sldNum" sz="quarter" idx="12"/>
          </p:nvPr>
        </p:nvSpPr>
        <p:spPr/>
        <p:txBody>
          <a:bodyPr/>
          <a:lstStyle/>
          <a:p>
            <a:fld id="{32F95F9D-A417-9446-A6C6-E1FD9A8C6C9C}" type="slidenum">
              <a:rPr lang="en-US" smtClean="0"/>
              <a:t>47</a:t>
            </a:fld>
            <a:endParaRPr lang="en-US" dirty="0"/>
          </a:p>
        </p:txBody>
      </p:sp>
    </p:spTree>
    <p:extLst>
      <p:ext uri="{BB962C8B-B14F-4D97-AF65-F5344CB8AC3E}">
        <p14:creationId xmlns:p14="http://schemas.microsoft.com/office/powerpoint/2010/main" val="127832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EE48-66F6-C549-A745-F6550426ECCC}"/>
              </a:ext>
            </a:extLst>
          </p:cNvPr>
          <p:cNvSpPr>
            <a:spLocks noGrp="1"/>
          </p:cNvSpPr>
          <p:nvPr>
            <p:ph type="title"/>
          </p:nvPr>
        </p:nvSpPr>
        <p:spPr/>
        <p:txBody>
          <a:bodyPr/>
          <a:lstStyle/>
          <a:p>
            <a:r>
              <a:rPr lang="en-US" dirty="0"/>
              <a:t>Informal Resolution</a:t>
            </a:r>
          </a:p>
        </p:txBody>
      </p:sp>
      <p:sp>
        <p:nvSpPr>
          <p:cNvPr id="3" name="Content Placeholder 2">
            <a:extLst>
              <a:ext uri="{FF2B5EF4-FFF2-40B4-BE49-F238E27FC236}">
                <a16:creationId xmlns:a16="http://schemas.microsoft.com/office/drawing/2014/main" id="{B86E2291-1D58-F541-97C8-B08E85726854}"/>
              </a:ext>
            </a:extLst>
          </p:cNvPr>
          <p:cNvSpPr>
            <a:spLocks noGrp="1"/>
          </p:cNvSpPr>
          <p:nvPr>
            <p:ph idx="1"/>
          </p:nvPr>
        </p:nvSpPr>
        <p:spPr/>
        <p:txBody>
          <a:bodyPr>
            <a:normAutofit/>
          </a:bodyPr>
          <a:lstStyle/>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Policy may not require the parties to participate in an informal resolution process under this section and may not offer an informal resolution process unless a formal complaint is filed. </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Recipient must obtain the parties’ voluntary, written consent to the informal resolution process; and</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Recipient may not offer or facilitate an informal resolution process to resolve allegations that an employee sexually harassed a student.</a:t>
            </a:r>
          </a:p>
          <a:p>
            <a:endParaRPr lang="en-US" dirty="0"/>
          </a:p>
        </p:txBody>
      </p:sp>
      <p:sp>
        <p:nvSpPr>
          <p:cNvPr id="4" name="Date Placeholder 3">
            <a:extLst>
              <a:ext uri="{FF2B5EF4-FFF2-40B4-BE49-F238E27FC236}">
                <a16:creationId xmlns:a16="http://schemas.microsoft.com/office/drawing/2014/main" id="{15A165BD-F0C9-2049-85D9-ED0A0C7CD7BD}"/>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480C5425-2AD8-E44C-9D09-AA8923EC8276}"/>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47F97D7F-181F-A842-8339-DA71DFB67427}"/>
              </a:ext>
            </a:extLst>
          </p:cNvPr>
          <p:cNvSpPr>
            <a:spLocks noGrp="1"/>
          </p:cNvSpPr>
          <p:nvPr>
            <p:ph type="sldNum" sz="quarter" idx="12"/>
          </p:nvPr>
        </p:nvSpPr>
        <p:spPr/>
        <p:txBody>
          <a:bodyPr/>
          <a:lstStyle/>
          <a:p>
            <a:fld id="{32F95F9D-A417-9446-A6C6-E1FD9A8C6C9C}" type="slidenum">
              <a:rPr lang="en-US" smtClean="0"/>
              <a:t>48</a:t>
            </a:fld>
            <a:endParaRPr lang="en-US" dirty="0"/>
          </a:p>
        </p:txBody>
      </p:sp>
    </p:spTree>
    <p:extLst>
      <p:ext uri="{BB962C8B-B14F-4D97-AF65-F5344CB8AC3E}">
        <p14:creationId xmlns:p14="http://schemas.microsoft.com/office/powerpoint/2010/main" val="926588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80D7-A19E-C84A-B786-9B06884E53BD}"/>
              </a:ext>
            </a:extLst>
          </p:cNvPr>
          <p:cNvSpPr>
            <a:spLocks noGrp="1"/>
          </p:cNvSpPr>
          <p:nvPr>
            <p:ph type="title"/>
          </p:nvPr>
        </p:nvSpPr>
        <p:spPr/>
        <p:txBody>
          <a:bodyPr>
            <a:normAutofit fontScale="90000"/>
          </a:bodyPr>
          <a:lstStyle/>
          <a:p>
            <a:r>
              <a:rPr lang="en-US" dirty="0"/>
              <a:t>Requirements of Informal Resolution Options</a:t>
            </a:r>
          </a:p>
        </p:txBody>
      </p:sp>
      <p:sp>
        <p:nvSpPr>
          <p:cNvPr id="3" name="Content Placeholder 2">
            <a:extLst>
              <a:ext uri="{FF2B5EF4-FFF2-40B4-BE49-F238E27FC236}">
                <a16:creationId xmlns:a16="http://schemas.microsoft.com/office/drawing/2014/main" id="{A5E760CF-1AEB-0C4D-B5E7-4F519FDCC5DE}"/>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parties receive a written notice disclosing: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allegations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requirements of the informal resolution process including the circumstances under which it precludes the parties from resuming a formal complaint arising from the same allegations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At any time prior to agreeing to a resolution, any party has the right to withdraw from the informal resolution process and resume the grievance process with respect to the formal complaint</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Any consequences resulting from participating in the informal resolution process, including the records that will be maintained or could be shared.</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If informal resolution is successful, it can avoid a hearing. If not, the hearing will usually proceed unless there is a dismissal. </a:t>
            </a:r>
          </a:p>
          <a:p>
            <a:endParaRPr lang="en-US" dirty="0"/>
          </a:p>
        </p:txBody>
      </p:sp>
      <p:sp>
        <p:nvSpPr>
          <p:cNvPr id="4" name="Date Placeholder 3">
            <a:extLst>
              <a:ext uri="{FF2B5EF4-FFF2-40B4-BE49-F238E27FC236}">
                <a16:creationId xmlns:a16="http://schemas.microsoft.com/office/drawing/2014/main" id="{8F415F01-15EC-8940-A1B5-8076CB62797A}"/>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245C2AEE-CD3C-1C42-9E77-8F4E9E669109}"/>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505EFA8E-1915-0846-B20B-6B0AF2F53D1C}"/>
              </a:ext>
            </a:extLst>
          </p:cNvPr>
          <p:cNvSpPr>
            <a:spLocks noGrp="1"/>
          </p:cNvSpPr>
          <p:nvPr>
            <p:ph type="sldNum" sz="quarter" idx="12"/>
          </p:nvPr>
        </p:nvSpPr>
        <p:spPr/>
        <p:txBody>
          <a:bodyPr/>
          <a:lstStyle/>
          <a:p>
            <a:fld id="{32F95F9D-A417-9446-A6C6-E1FD9A8C6C9C}" type="slidenum">
              <a:rPr lang="en-US" smtClean="0"/>
              <a:t>49</a:t>
            </a:fld>
            <a:endParaRPr lang="en-US" dirty="0"/>
          </a:p>
        </p:txBody>
      </p:sp>
    </p:spTree>
    <p:extLst>
      <p:ext uri="{BB962C8B-B14F-4D97-AF65-F5344CB8AC3E}">
        <p14:creationId xmlns:p14="http://schemas.microsoft.com/office/powerpoint/2010/main" val="316829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lstStyle/>
          <a:p>
            <a:r>
              <a:rPr lang="en-US" dirty="0"/>
              <a:t>Advisor of Choice</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200" y="1594624"/>
            <a:ext cx="10515600" cy="4461745"/>
          </a:xfrm>
        </p:spPr>
        <p:txBody>
          <a:bodyPr>
            <a:noAutofit/>
          </a:bodyPr>
          <a:lstStyle/>
          <a:p>
            <a:pPr>
              <a:buFont typeface="Wingdings" panose="05000000000000000000" pitchFamily="2" charset="2"/>
              <a:buChar char="q"/>
            </a:pPr>
            <a:r>
              <a:rPr lang="en-US" sz="2700" dirty="0">
                <a:latin typeface="Calibri" panose="020F0502020204030204" pitchFamily="34" charset="0"/>
                <a:cs typeface="Calibri" panose="020F0502020204030204" pitchFamily="34" charset="0"/>
              </a:rPr>
              <a:t>The recipient must provide the parties with the same opportunities to have others present during any grievance proceeding, including the opportunity to be accompanied to any related meeting or proceeding by the advisor of their choice, who may be, but is not required to be, an attorney.</a:t>
            </a:r>
          </a:p>
          <a:p>
            <a:pPr>
              <a:buFont typeface="Wingdings" panose="05000000000000000000" pitchFamily="2" charset="2"/>
              <a:buChar char="q"/>
            </a:pPr>
            <a:r>
              <a:rPr lang="en-US" sz="2700" dirty="0">
                <a:latin typeface="Calibri" panose="020F0502020204030204" pitchFamily="34" charset="0"/>
                <a:cs typeface="Calibri" panose="020F0502020204030204" pitchFamily="34" charset="0"/>
              </a:rPr>
              <a:t>The recipient may not limit the choice or presence of advisor for either the complainant or respondent in any meeting or grievance proceeding.</a:t>
            </a:r>
          </a:p>
          <a:p>
            <a:pPr lvl="1">
              <a:buFont typeface="Wingdings" panose="05000000000000000000" pitchFamily="2" charset="2"/>
              <a:buChar char="q"/>
            </a:pPr>
            <a:r>
              <a:rPr lang="en-US" sz="2300" dirty="0">
                <a:latin typeface="Calibri" panose="020F0502020204030204" pitchFamily="34" charset="0"/>
                <a:cs typeface="Calibri" panose="020F0502020204030204" pitchFamily="34" charset="0"/>
              </a:rPr>
              <a:t>Recipients don’t have to provide attorneys or equivalently talented advisors to one party just because the other party has one.</a:t>
            </a:r>
          </a:p>
          <a:p>
            <a:pPr>
              <a:buFont typeface="Wingdings" panose="05000000000000000000" pitchFamily="2" charset="2"/>
              <a:buChar char="q"/>
            </a:pPr>
            <a:r>
              <a:rPr lang="en-US" sz="2700" dirty="0">
                <a:latin typeface="Calibri" panose="020F0502020204030204" pitchFamily="34" charset="0"/>
                <a:cs typeface="Calibri" panose="020F0502020204030204" pitchFamily="34" charset="0"/>
              </a:rPr>
              <a:t>The recipient can regulate the extent to which the advisor may participate in the proceedings, as long as the restrictions apply equally to all parties.</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5</a:t>
            </a:fld>
            <a:endParaRPr lang="en-US" dirty="0"/>
          </a:p>
        </p:txBody>
      </p:sp>
    </p:spTree>
    <p:extLst>
      <p:ext uri="{BB962C8B-B14F-4D97-AF65-F5344CB8AC3E}">
        <p14:creationId xmlns:p14="http://schemas.microsoft.com/office/powerpoint/2010/main" val="3812881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MODULE THREE</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p:txBody>
          <a:bodyPr>
            <a:normAutofit/>
          </a:bodyPr>
          <a:lstStyle/>
          <a:p>
            <a:pPr marL="0" indent="0" algn="ctr">
              <a:buNone/>
            </a:pPr>
            <a:endParaRPr lang="en-US" sz="7200" dirty="0">
              <a:latin typeface="Calibri" panose="020F0502020204030204" pitchFamily="34" charset="0"/>
              <a:cs typeface="Calibri" panose="020F0502020204030204" pitchFamily="34" charset="0"/>
            </a:endParaRPr>
          </a:p>
          <a:p>
            <a:pPr marL="0" indent="0" algn="ctr">
              <a:buNone/>
            </a:pPr>
            <a:r>
              <a:rPr lang="en-US" sz="7200" dirty="0">
                <a:latin typeface="Calibri" panose="020F0502020204030204" pitchFamily="34" charset="0"/>
                <a:cs typeface="Calibri" panose="020F0502020204030204" pitchFamily="34" charset="0"/>
              </a:rPr>
              <a:t>THE ADVISOR’S ROLE </a:t>
            </a:r>
          </a:p>
          <a:p>
            <a:pPr marL="0" indent="0" algn="ctr">
              <a:buNone/>
            </a:pPr>
            <a:r>
              <a:rPr lang="en-US" sz="7200" dirty="0">
                <a:latin typeface="Calibri" panose="020F0502020204030204" pitchFamily="34" charset="0"/>
                <a:cs typeface="Calibri" panose="020F0502020204030204" pitchFamily="34" charset="0"/>
              </a:rPr>
              <a:t>AT THE HEARING</a:t>
            </a:r>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50</a:t>
            </a:fld>
            <a:endParaRPr lang="en-US" dirty="0"/>
          </a:p>
        </p:txBody>
      </p:sp>
    </p:spTree>
    <p:extLst>
      <p:ext uri="{BB962C8B-B14F-4D97-AF65-F5344CB8AC3E}">
        <p14:creationId xmlns:p14="http://schemas.microsoft.com/office/powerpoint/2010/main" val="2681388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Hearings</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600" dirty="0">
                <a:latin typeface="Calibri" panose="020F0502020204030204" pitchFamily="34" charset="0"/>
                <a:cs typeface="Calibri" panose="020F0502020204030204" pitchFamily="34" charset="0"/>
              </a:rPr>
              <a:t>Postsecondary institutions (IHEs) must provide for a live hearing.</a:t>
            </a:r>
          </a:p>
          <a:p>
            <a:pPr>
              <a:buFont typeface="Wingdings" panose="05000000000000000000" pitchFamily="2" charset="2"/>
              <a:buChar char="q"/>
            </a:pPr>
            <a:r>
              <a:rPr lang="en-US" sz="2600" dirty="0">
                <a:latin typeface="Calibri" panose="020F0502020204030204" pitchFamily="34" charset="0"/>
                <a:cs typeface="Calibri" panose="020F0502020204030204" pitchFamily="34" charset="0"/>
              </a:rPr>
              <a:t>At the live hearing, the decision-maker(s) must permit each party’s advisor to ask the other party and any witnesses all relevant questions and follow-up questions, including those challenging credibility. </a:t>
            </a: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Only </a:t>
            </a:r>
            <a:r>
              <a:rPr lang="en-US" sz="2600" u="sng" dirty="0">
                <a:latin typeface="Calibri" panose="020F0502020204030204" pitchFamily="34" charset="0"/>
                <a:cs typeface="Calibri" panose="020F0502020204030204" pitchFamily="34" charset="0"/>
              </a:rPr>
              <a:t>relevant</a:t>
            </a:r>
            <a:r>
              <a:rPr lang="en-US" sz="2600" dirty="0">
                <a:latin typeface="Calibri" panose="020F0502020204030204" pitchFamily="34" charset="0"/>
                <a:cs typeface="Calibri" panose="020F0502020204030204" pitchFamily="34" charset="0"/>
              </a:rPr>
              <a:t> cross-examination and other questions may be asked of a party or witness. </a:t>
            </a: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Before a complainant, respondent, or witness answers a cross-examination or other question, the decision-maker(s) must first determine whether the question is relevant and explain any decision to exclude a question as not relevant. </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51</a:t>
            </a:fld>
            <a:endParaRPr lang="en-US" dirty="0"/>
          </a:p>
        </p:txBody>
      </p:sp>
    </p:spTree>
    <p:extLst>
      <p:ext uri="{BB962C8B-B14F-4D97-AF65-F5344CB8AC3E}">
        <p14:creationId xmlns:p14="http://schemas.microsoft.com/office/powerpoint/2010/main" val="1609133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 of an Advisor</a:t>
            </a:r>
          </a:p>
        </p:txBody>
      </p:sp>
      <p:sp>
        <p:nvSpPr>
          <p:cNvPr id="3" name="Content Placeholder 2"/>
          <p:cNvSpPr>
            <a:spLocks noGrp="1"/>
          </p:cNvSpPr>
          <p:nvPr>
            <p:ph idx="1"/>
          </p:nvPr>
        </p:nvSpPr>
        <p:spPr>
          <a:xfrm>
            <a:off x="838200" y="1889126"/>
            <a:ext cx="10515600" cy="4340223"/>
          </a:xfrm>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If a party does not have an advisor of choice present at the live hearing, the recipient must provide without fee or charge to that party, an advisor of the </a:t>
            </a:r>
            <a:r>
              <a:rPr lang="en-US" u="sng" dirty="0">
                <a:latin typeface="Calibri" panose="020F0502020204030204" pitchFamily="34" charset="0"/>
                <a:cs typeface="Calibri" panose="020F0502020204030204" pitchFamily="34" charset="0"/>
              </a:rPr>
              <a:t>recipient’s</a:t>
            </a:r>
            <a:r>
              <a:rPr lang="en-US" dirty="0">
                <a:latin typeface="Calibri" panose="020F0502020204030204" pitchFamily="34" charset="0"/>
                <a:cs typeface="Calibri" panose="020F0502020204030204" pitchFamily="34" charset="0"/>
              </a:rPr>
              <a:t> choice, who may be, but is not required to be, an attorney, to conduct cross-examination on behalf of that party.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advisee and Advisor can prepare strategy for the hearing, collaborate to prepare questions, devise and rehearse opening statements, closing statements, impact statements, etc.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They can prepare witnesses, including expert witnesses, prepare exhibits, and visuals.</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Advisors should be aware of any institutional policies or procedures that may limit the last-minute introduction of evidence at the hearing, rather than through the investigation.</a:t>
            </a:r>
          </a:p>
          <a:p>
            <a:pPr marL="0" indent="0">
              <a:buNone/>
            </a:pPr>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52</a:t>
            </a:fld>
            <a:endParaRPr lang="en-US" dirty="0"/>
          </a:p>
        </p:txBody>
      </p:sp>
    </p:spTree>
    <p:extLst>
      <p:ext uri="{BB962C8B-B14F-4D97-AF65-F5344CB8AC3E}">
        <p14:creationId xmlns:p14="http://schemas.microsoft.com/office/powerpoint/2010/main" val="2892130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Technology</a:t>
            </a:r>
          </a:p>
        </p:txBody>
      </p:sp>
      <p:sp>
        <p:nvSpPr>
          <p:cNvPr id="3" name="Content Placeholder 2"/>
          <p:cNvSpPr>
            <a:spLocks noGrp="1"/>
          </p:cNvSpPr>
          <p:nvPr>
            <p:ph idx="1"/>
          </p:nvPr>
        </p:nvSpPr>
        <p:spPr>
          <a:xfrm>
            <a:off x="285750" y="1588770"/>
            <a:ext cx="11315700" cy="5132705"/>
          </a:xfrm>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At the request of either party, the recipient must provide for the live hearing to occur with the parties located in separate rooms with technology enabling the decision-maker(s) and parties to simultaneously see and hear the party or the witness answering questions. Hearings may be conduct with all parties physically present in the same geographic location or, at the recipient’s discretion, any or all parties, witnesses, and other participants may appear at the live hearing virtually, with technology enabling participants simultaneously to see and hear each other.</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create an audio or audiovisual recording, or transcript, of any live hearing and make it available to the parties for inspection and review.</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53</a:t>
            </a:fld>
            <a:endParaRPr lang="en-US" dirty="0"/>
          </a:p>
        </p:txBody>
      </p:sp>
    </p:spTree>
    <p:extLst>
      <p:ext uri="{BB962C8B-B14F-4D97-AF65-F5344CB8AC3E}">
        <p14:creationId xmlns:p14="http://schemas.microsoft.com/office/powerpoint/2010/main" val="1171114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&amp; Cross-Examination</a:t>
            </a:r>
          </a:p>
        </p:txBody>
      </p:sp>
      <p:sp>
        <p:nvSpPr>
          <p:cNvPr id="3" name="Content Placeholder 2"/>
          <p:cNvSpPr>
            <a:spLocks noGrp="1"/>
          </p:cNvSpPr>
          <p:nvPr>
            <p:ph idx="1"/>
          </p:nvPr>
        </p:nvSpPr>
        <p:spPr>
          <a:xfrm>
            <a:off x="838200" y="1657350"/>
            <a:ext cx="10888980" cy="4594860"/>
          </a:xfrm>
        </p:spPr>
        <p:txBody>
          <a:bodyPr>
            <a:normAutofit lnSpcReduction="10000"/>
          </a:bodyPr>
          <a:lstStyle/>
          <a:p>
            <a:r>
              <a:rPr lang="en-US" sz="2200" dirty="0"/>
              <a:t>The live hearing requirement for higher education allows the parties to ask (direct and) cross-examination questions of the other party and all witnesses through their advisor.</a:t>
            </a:r>
          </a:p>
          <a:p>
            <a:r>
              <a:rPr lang="en-US" sz="2200" dirty="0"/>
              <a:t>Such cross-examination must be conducted directly, orally, and in real time by the party’s advisor and never by a party personally.</a:t>
            </a:r>
          </a:p>
          <a:p>
            <a:r>
              <a:rPr lang="en-US" sz="2200" dirty="0"/>
              <a:t>The Chair or Decision-maker must permit relevant questions and follow-up questions, including those challenging credibility. </a:t>
            </a:r>
          </a:p>
          <a:p>
            <a:r>
              <a:rPr lang="en-US" sz="2200" dirty="0"/>
              <a:t>You may want to explain why you think a question is relevant or will lead to a relevant answer but be clear that the rules permit you to do so.</a:t>
            </a:r>
          </a:p>
          <a:p>
            <a:r>
              <a:rPr lang="en-US" sz="2200" dirty="0"/>
              <a:t>Once you pose a question, the Chair or Decision-maker must first determine whether a question is relevant and direct party to answer.</a:t>
            </a:r>
          </a:p>
          <a:p>
            <a:pPr lvl="1"/>
            <a:r>
              <a:rPr lang="en-US" sz="2200" dirty="0"/>
              <a:t>Must explain any decision to exclude a question as not relevant.</a:t>
            </a:r>
          </a:p>
          <a:p>
            <a:r>
              <a:rPr lang="en-US" sz="2200" dirty="0"/>
              <a:t>The determine of relevance by the Chair or Decision-maker is final, pending appeal.</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54</a:t>
            </a:fld>
            <a:endParaRPr lang="en-US" dirty="0"/>
          </a:p>
        </p:txBody>
      </p:sp>
    </p:spTree>
    <p:extLst>
      <p:ext uri="{BB962C8B-B14F-4D97-AF65-F5344CB8AC3E}">
        <p14:creationId xmlns:p14="http://schemas.microsoft.com/office/powerpoint/2010/main" val="110408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&amp; Cross-Examination</a:t>
            </a:r>
          </a:p>
        </p:txBody>
      </p:sp>
      <p:sp>
        <p:nvSpPr>
          <p:cNvPr id="3" name="Content Placeholder 2"/>
          <p:cNvSpPr>
            <a:spLocks noGrp="1"/>
          </p:cNvSpPr>
          <p:nvPr>
            <p:ph idx="1"/>
          </p:nvPr>
        </p:nvSpPr>
        <p:spPr>
          <a:xfrm>
            <a:off x="838200" y="1645920"/>
            <a:ext cx="10515600" cy="4583430"/>
          </a:xfrm>
        </p:spPr>
        <p:txBody>
          <a:bodyPr>
            <a:normAutofit fontScale="62500" lnSpcReduction="20000"/>
          </a:bodyPr>
          <a:lstStyle/>
          <a:p>
            <a:pPr>
              <a:buFont typeface="Wingdings" panose="05000000000000000000" pitchFamily="2" charset="2"/>
              <a:buChar char="q"/>
            </a:pPr>
            <a:r>
              <a:rPr lang="en-US" sz="3600" dirty="0">
                <a:latin typeface="Calibri" panose="020F0502020204030204" pitchFamily="34" charset="0"/>
                <a:cs typeface="Calibri" panose="020F0502020204030204" pitchFamily="34" charset="0"/>
              </a:rPr>
              <a:t>If a party or witness does not submit to cross-examination at the live hearing, the decision-maker(s) must not rely on any statement (during the investigation or hearing) of that party or witness in reaching a determination regarding responsibility.</a:t>
            </a:r>
          </a:p>
          <a:p>
            <a:pPr>
              <a:buFont typeface="Wingdings" panose="05000000000000000000" pitchFamily="2" charset="2"/>
              <a:buChar char="q"/>
            </a:pPr>
            <a:r>
              <a:rPr lang="en-US" sz="3600" dirty="0">
                <a:latin typeface="Calibri" panose="020F0502020204030204" pitchFamily="34" charset="0"/>
                <a:cs typeface="Calibri" panose="020F0502020204030204" pitchFamily="34" charset="0"/>
              </a:rPr>
              <a:t>All witnesses must testify live for their statements to be admissible. This would include police officers, nurses, doctors, experts, the investigator, etc. </a:t>
            </a:r>
          </a:p>
          <a:p>
            <a:pPr lvl="1">
              <a:buFont typeface="Wingdings" panose="05000000000000000000" pitchFamily="2" charset="2"/>
              <a:buChar char="q"/>
            </a:pPr>
            <a:r>
              <a:rPr lang="en-US" sz="3200" dirty="0">
                <a:latin typeface="Calibri" panose="020F0502020204030204" pitchFamily="34" charset="0"/>
                <a:cs typeface="Calibri" panose="020F0502020204030204" pitchFamily="34" charset="0"/>
              </a:rPr>
              <a:t>The regulations are unclear as to whether this would be true of questions from the panel versus those posed by advisors during cross-examination. </a:t>
            </a:r>
          </a:p>
          <a:p>
            <a:pPr>
              <a:buFont typeface="Wingdings" panose="05000000000000000000" pitchFamily="2" charset="2"/>
              <a:buChar char="q"/>
            </a:pPr>
            <a:r>
              <a:rPr lang="en-US" sz="3600" dirty="0">
                <a:latin typeface="Calibri" panose="020F0502020204030204" pitchFamily="34" charset="0"/>
                <a:cs typeface="Calibri" panose="020F0502020204030204" pitchFamily="34" charset="0"/>
              </a:rPr>
              <a:t>The decision-maker(s) cannot draw an inference about the determination regarding responsibility based </a:t>
            </a:r>
            <a:r>
              <a:rPr lang="en-US" sz="3600" b="1" u="sng" dirty="0">
                <a:latin typeface="Calibri" panose="020F0502020204030204" pitchFamily="34" charset="0"/>
                <a:cs typeface="Calibri" panose="020F0502020204030204" pitchFamily="34" charset="0"/>
              </a:rPr>
              <a:t>solely</a:t>
            </a:r>
            <a:r>
              <a:rPr lang="en-US" sz="3600" dirty="0">
                <a:latin typeface="Calibri" panose="020F0502020204030204" pitchFamily="34" charset="0"/>
                <a:cs typeface="Calibri" panose="020F0502020204030204" pitchFamily="34" charset="0"/>
              </a:rPr>
              <a:t> on a party’s or witness’s absence from the live hearing or refusal to answer cross-examination or other questions.</a:t>
            </a:r>
          </a:p>
          <a:p>
            <a:pPr>
              <a:buFont typeface="Wingdings" panose="05000000000000000000" pitchFamily="2" charset="2"/>
              <a:buChar char="q"/>
            </a:pPr>
            <a:r>
              <a:rPr lang="en-US" sz="3600" dirty="0">
                <a:latin typeface="Calibri" panose="020F0502020204030204" pitchFamily="34" charset="0"/>
                <a:cs typeface="Calibri" panose="020F0502020204030204" pitchFamily="34" charset="0"/>
              </a:rPr>
              <a:t>Your advisee could choose to appear, choose not to appear, choose to appear and answer all questions, or choose to appear and answer some but not all questions. </a:t>
            </a:r>
          </a:p>
          <a:p>
            <a:pPr>
              <a:buFont typeface="Wingdings" panose="05000000000000000000" pitchFamily="2" charset="2"/>
              <a:buChar char="q"/>
            </a:pPr>
            <a:r>
              <a:rPr lang="en-US" sz="3600" dirty="0">
                <a:latin typeface="Calibri" panose="020F0502020204030204" pitchFamily="34" charset="0"/>
                <a:cs typeface="Calibri" panose="020F0502020204030204" pitchFamily="34" charset="0"/>
              </a:rPr>
              <a:t>If your advisee needs a witness’s testimony or evidence, you need to make sure the witness attends the hearing and is willing to answer the questions that are posed.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55</a:t>
            </a:fld>
            <a:endParaRPr lang="en-US" dirty="0"/>
          </a:p>
        </p:txBody>
      </p:sp>
    </p:spTree>
    <p:extLst>
      <p:ext uri="{BB962C8B-B14F-4D97-AF65-F5344CB8AC3E}">
        <p14:creationId xmlns:p14="http://schemas.microsoft.com/office/powerpoint/2010/main" val="2504900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&amp; Cross-Examination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So, how many questions should you be prepared to ask?</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Our advice is to ask each witness (through direct examination or cross-examination) about every significant statement they have made (use the investigation report and interview transcripts as a roadmap).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Title IX regulations are unclear about whether the advisor needs to ask each witness about one thing, or everything.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Given that the regulations are confusing on this point, we think you need to be well-prepared to be thorough.</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56</a:t>
            </a:fld>
            <a:endParaRPr lang="en-US" dirty="0"/>
          </a:p>
        </p:txBody>
      </p:sp>
    </p:spTree>
    <p:extLst>
      <p:ext uri="{BB962C8B-B14F-4D97-AF65-F5344CB8AC3E}">
        <p14:creationId xmlns:p14="http://schemas.microsoft.com/office/powerpoint/2010/main" val="3828367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&amp; Cross-Examination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Work with your advisee so that you know what to ask of each witness, and what your advisee wants you to ask.</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Stick to what is relevant, which means the evidence would tend to prove or disprove an issue in the complaint.</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Expect that the panel or decision-maker may ask many questions as well, and that it may do so before you have a chance to. If so, the Chair or decision-maker may rule your question is not allowed, if all it does is duplicate a previously-asked question.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Thus, you need to keep track of what is asked and be prepared to explain why your question is relevant or may produce a different answer than was provided already. </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57</a:t>
            </a:fld>
            <a:endParaRPr lang="en-US" dirty="0"/>
          </a:p>
        </p:txBody>
      </p:sp>
    </p:spTree>
    <p:extLst>
      <p:ext uri="{BB962C8B-B14F-4D97-AF65-F5344CB8AC3E}">
        <p14:creationId xmlns:p14="http://schemas.microsoft.com/office/powerpoint/2010/main" val="934149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&amp; Cross-Examination</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Be respectful. Ask direct questions. Don’t try intimidation tactics. They will likely backfire.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We suggest you don’t get too tricky, either, for the same reasons.</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You may want to remain seated while questioning. A hearing is not a courtroom.</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Try to respect the rules and boundaries of the process, even if you don’t agree with them (unless they violate the regulations).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Remember to pause after your question to allow the Chair/Decision-maker to determine the relevance of your question.</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Avoid multi-part or confusing questions. </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58</a:t>
            </a:fld>
            <a:endParaRPr lang="en-US" dirty="0"/>
          </a:p>
        </p:txBody>
      </p:sp>
    </p:spTree>
    <p:extLst>
      <p:ext uri="{BB962C8B-B14F-4D97-AF65-F5344CB8AC3E}">
        <p14:creationId xmlns:p14="http://schemas.microsoft.com/office/powerpoint/2010/main" val="3146973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&amp; Cross-Examination</a:t>
            </a:r>
          </a:p>
        </p:txBody>
      </p:sp>
      <p:sp>
        <p:nvSpPr>
          <p:cNvPr id="3" name="Content Placeholder 2"/>
          <p:cNvSpPr>
            <a:spLocks noGrp="1"/>
          </p:cNvSpPr>
          <p:nvPr>
            <p:ph idx="1"/>
          </p:nvPr>
        </p:nvSpPr>
        <p:spPr>
          <a:xfrm>
            <a:off x="838200" y="1657350"/>
            <a:ext cx="10877550" cy="4560570"/>
          </a:xfrm>
        </p:spPr>
        <p:txBody>
          <a:bodyPr>
            <a:normAutofit fontScale="92500" lnSpcReduction="2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When your advisee is being questioned, be supportive. If they are uncomfortable or emotional, you can ask for a break.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If a question is abusive, ask the Chair or Decision-maker to rule on it.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If you think your advisee has not understood the question, ask the Chair/Decision-maker for it to be repeated or clarified, or repeat it for your advisee.</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Thus, you need to pay close attention to the question being asked.</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Prep your advisee that it may be helpful to pause before answering, pose the question again to themselves in their head, make sure they understand what is being asked, compose their thoughts in response, and then answer.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If your advisee wants to pause to discuss a question or answer with you, they can do so, and you can also make a request to pause or confer before they answer. </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59</a:t>
            </a:fld>
            <a:endParaRPr lang="en-US" dirty="0"/>
          </a:p>
        </p:txBody>
      </p:sp>
    </p:spTree>
    <p:extLst>
      <p:ext uri="{BB962C8B-B14F-4D97-AF65-F5344CB8AC3E}">
        <p14:creationId xmlns:p14="http://schemas.microsoft.com/office/powerpoint/2010/main" val="285532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lstStyle/>
          <a:p>
            <a:r>
              <a:rPr lang="en-US" dirty="0"/>
              <a:t>Advisor of Choice</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94624"/>
            <a:ext cx="10803673" cy="4461745"/>
          </a:xfrm>
        </p:spPr>
        <p:txBody>
          <a:bodyPr>
            <a:noAutofit/>
          </a:bodyPr>
          <a:lstStyle/>
          <a:p>
            <a:pPr>
              <a:buFont typeface="Wingdings" panose="05000000000000000000" pitchFamily="2" charset="2"/>
              <a:buChar char="q"/>
            </a:pPr>
            <a:r>
              <a:rPr lang="en-US" sz="2700" dirty="0">
                <a:latin typeface="Calibri" panose="020F0502020204030204" pitchFamily="34" charset="0"/>
                <a:cs typeface="Calibri" panose="020F0502020204030204" pitchFamily="34" charset="0"/>
              </a:rPr>
              <a:t>The Title IX regulations overlap with similar provisions in VAWA Section 304, though those provisions do not address sexual harassment whereas the Title IX regulations do (and also address sexual assault, dating violence, domestic violence, and stalking).</a:t>
            </a:r>
          </a:p>
          <a:p>
            <a:pPr>
              <a:buFont typeface="Wingdings" panose="05000000000000000000" pitchFamily="2" charset="2"/>
              <a:buChar char="q"/>
            </a:pPr>
            <a:r>
              <a:rPr lang="en-US" sz="2700" dirty="0">
                <a:latin typeface="Calibri" panose="020F0502020204030204" pitchFamily="34" charset="0"/>
                <a:cs typeface="Calibri" panose="020F0502020204030204" pitchFamily="34" charset="0"/>
              </a:rPr>
              <a:t>The Title IX process sets up a potential dual advising system:</a:t>
            </a:r>
          </a:p>
          <a:p>
            <a:pPr lvl="1">
              <a:buFont typeface="Wingdings" panose="05000000000000000000" pitchFamily="2" charset="2"/>
              <a:buChar char="q"/>
            </a:pPr>
            <a:r>
              <a:rPr lang="en-US" sz="2300" dirty="0">
                <a:latin typeface="Calibri" panose="020F0502020204030204" pitchFamily="34" charset="0"/>
                <a:cs typeface="Calibri" panose="020F0502020204030204" pitchFamily="34" charset="0"/>
              </a:rPr>
              <a:t>The Advisor of choice OR</a:t>
            </a:r>
          </a:p>
          <a:p>
            <a:pPr lvl="2">
              <a:buFont typeface="Wingdings" panose="05000000000000000000" pitchFamily="2" charset="2"/>
              <a:buChar char="q"/>
            </a:pPr>
            <a:r>
              <a:rPr lang="en-US" sz="1900" dirty="0">
                <a:latin typeface="Calibri" panose="020F0502020204030204" pitchFamily="34" charset="0"/>
                <a:cs typeface="Calibri" panose="020F0502020204030204" pitchFamily="34" charset="0"/>
              </a:rPr>
              <a:t>This advisor is chosen by the party and entitled to accompany the party to all meetings, interviews, hearings, etc. </a:t>
            </a:r>
          </a:p>
          <a:p>
            <a:pPr lvl="1">
              <a:buFont typeface="Wingdings" panose="05000000000000000000" pitchFamily="2" charset="2"/>
              <a:buChar char="q"/>
            </a:pPr>
            <a:r>
              <a:rPr lang="en-US" sz="2300" dirty="0">
                <a:latin typeface="Calibri" panose="020F0502020204030204" pitchFamily="34" charset="0"/>
                <a:cs typeface="Calibri" panose="020F0502020204030204" pitchFamily="34" charset="0"/>
              </a:rPr>
              <a:t>The Institution-Appointed Advisor</a:t>
            </a:r>
          </a:p>
          <a:p>
            <a:pPr lvl="2">
              <a:buFont typeface="Wingdings" panose="05000000000000000000" pitchFamily="2" charset="2"/>
              <a:buChar char="q"/>
            </a:pPr>
            <a:r>
              <a:rPr lang="en-US" sz="1900" dirty="0">
                <a:latin typeface="Calibri" panose="020F0502020204030204" pitchFamily="34" charset="0"/>
                <a:cs typeface="Calibri" panose="020F0502020204030204" pitchFamily="34" charset="0"/>
              </a:rPr>
              <a:t>Applies only to postsecondary. This advisor may accompany the party throughout the entire resolution process, but the institution may limit this advisor to hearing participation only and will usually only appoint this advisor if the party has not chosen one by the time of the hearing. </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6</a:t>
            </a:fld>
            <a:endParaRPr lang="en-US" dirty="0"/>
          </a:p>
        </p:txBody>
      </p:sp>
    </p:spTree>
    <p:extLst>
      <p:ext uri="{BB962C8B-B14F-4D97-AF65-F5344CB8AC3E}">
        <p14:creationId xmlns:p14="http://schemas.microsoft.com/office/powerpoint/2010/main" val="561865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&amp; Cross-Examination</a:t>
            </a:r>
          </a:p>
        </p:txBody>
      </p:sp>
      <p:sp>
        <p:nvSpPr>
          <p:cNvPr id="3" name="Content Placeholder 2"/>
          <p:cNvSpPr>
            <a:spLocks noGrp="1"/>
          </p:cNvSpPr>
          <p:nvPr>
            <p:ph idx="1"/>
          </p:nvPr>
        </p:nvSpPr>
        <p:spPr>
          <a:xfrm>
            <a:off x="838200" y="1657350"/>
            <a:ext cx="10515600" cy="4594860"/>
          </a:xfrm>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What will happen if you refuse to conduct cross-examination? The institution will replace you with an advisor who will do so.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What if your advisee won’t cooperate with you? You need to get up to speed on the complaint as best you can, and make sure you have reviewed the investigation report thoroughly. You are then on your own. You must conduct cross-examination for your advisee, even if they don’t cooperate with you.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Only engage in discussion with the Chair or Decision-maker about relevance if they invite your opinion on a question or evidence. This practice may or may not be permitted by institutional hearing rules.</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Don’t argue with the Chair or Decision-maker if they determine your question or evidence is not relevant, unless they invite you to. You should reserve those arguments for appeal.</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60</a:t>
            </a:fld>
            <a:endParaRPr lang="en-US" dirty="0"/>
          </a:p>
        </p:txBody>
      </p:sp>
    </p:spTree>
    <p:extLst>
      <p:ext uri="{BB962C8B-B14F-4D97-AF65-F5344CB8AC3E}">
        <p14:creationId xmlns:p14="http://schemas.microsoft.com/office/powerpoint/2010/main" val="1210502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Sexual History</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Questions and evidence about the complainant’s sexual predisposition or prior sexual behavior are not relevant, unless:</a:t>
            </a:r>
          </a:p>
          <a:p>
            <a:pPr marL="0" indent="0">
              <a:buNone/>
            </a:pP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such questions and evidence about the complainant’s prior sexual behavior are offered to prove that someone other than the respondent committed the conduct alleged by the complainant, or</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questions and evidence concern specific incidents of the complainant’s prior sexual behavior with respect to the Respondent and are offered to prove consent. </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61</a:t>
            </a:fld>
            <a:endParaRPr lang="en-US" dirty="0"/>
          </a:p>
        </p:txBody>
      </p:sp>
    </p:spTree>
    <p:extLst>
      <p:ext uri="{BB962C8B-B14F-4D97-AF65-F5344CB8AC3E}">
        <p14:creationId xmlns:p14="http://schemas.microsoft.com/office/powerpoint/2010/main" val="3734815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Formal Resolution for K-12 Schools and Other Recipients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Elementary and secondary schools, and other recipients that are not postsecondary institutions (e.g., scouting organizations), may, but need not, provide for a hearing (some already have to under state, board or, district rules, and will continue to do so).</a:t>
            </a: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With or without a hearing, after the recipient has sent the investigation report to the parties pursuant to paragraph (b)(5)(vii) of this section and before reaching a determination regarding responsibility, the decision-maker(s) must afford each party the opportunity to submit written, relevant questions that a party wants asked of any party or witness, provide each party with the answers, and allow for additional, limited follow-up questions from each party. </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62</a:t>
            </a:fld>
            <a:endParaRPr lang="en-US" dirty="0"/>
          </a:p>
        </p:txBody>
      </p:sp>
    </p:spTree>
    <p:extLst>
      <p:ext uri="{BB962C8B-B14F-4D97-AF65-F5344CB8AC3E}">
        <p14:creationId xmlns:p14="http://schemas.microsoft.com/office/powerpoint/2010/main" val="3294798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Responsibility</a:t>
            </a:r>
          </a:p>
        </p:txBody>
      </p:sp>
      <p:sp>
        <p:nvSpPr>
          <p:cNvPr id="3" name="Content Placeholder 2"/>
          <p:cNvSpPr>
            <a:spLocks noGrp="1"/>
          </p:cNvSpPr>
          <p:nvPr>
            <p:ph idx="1"/>
          </p:nvPr>
        </p:nvSpPr>
        <p:spPr>
          <a:xfrm>
            <a:off x="838199" y="1889127"/>
            <a:ext cx="10636405" cy="4167242"/>
          </a:xfrm>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After the close of all evidence, the hearing officer(s) will deliberate, determine responsibility and issue a written determination applying the standard of evidence.</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 detailed Notice of Outcome will be prepared and provided to the parties simultaneously.</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determination regarding responsibility becomes final either on the date that the recipient provides the parties with the written determination of the result of the appeal, if an appeal is filed, or if an appeal is not filed, the date on which an appeal would no longer be considered timely.</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63</a:t>
            </a:fld>
            <a:endParaRPr lang="en-US" dirty="0"/>
          </a:p>
        </p:txBody>
      </p:sp>
    </p:spTree>
    <p:extLst>
      <p:ext uri="{BB962C8B-B14F-4D97-AF65-F5344CB8AC3E}">
        <p14:creationId xmlns:p14="http://schemas.microsoft.com/office/powerpoint/2010/main" val="3533891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AA05-D943-D949-AF35-F035FF9E77B2}"/>
              </a:ext>
            </a:extLst>
          </p:cNvPr>
          <p:cNvSpPr>
            <a:spLocks noGrp="1"/>
          </p:cNvSpPr>
          <p:nvPr>
            <p:ph type="title"/>
          </p:nvPr>
        </p:nvSpPr>
        <p:spPr/>
        <p:txBody>
          <a:bodyPr/>
          <a:lstStyle/>
          <a:p>
            <a:r>
              <a:rPr lang="en-US" dirty="0"/>
              <a:t>Written Determinations</a:t>
            </a:r>
          </a:p>
        </p:txBody>
      </p:sp>
      <p:sp>
        <p:nvSpPr>
          <p:cNvPr id="3" name="Content Placeholder 2">
            <a:extLst>
              <a:ext uri="{FF2B5EF4-FFF2-40B4-BE49-F238E27FC236}">
                <a16:creationId xmlns:a16="http://schemas.microsoft.com/office/drawing/2014/main" id="{E34AEBFD-DF06-8A4C-8A84-9B3F059EAC0E}"/>
              </a:ext>
            </a:extLst>
          </p:cNvPr>
          <p:cNvSpPr>
            <a:spLocks noGrp="1"/>
          </p:cNvSpPr>
          <p:nvPr>
            <p:ph idx="1"/>
          </p:nvPr>
        </p:nvSpPr>
        <p:spPr/>
        <p:txBody>
          <a:bodyPr>
            <a:normAutofit fontScale="92500" lnSpcReduction="10000"/>
          </a:bodyPr>
          <a:lstStyle/>
          <a:p>
            <a:pPr>
              <a:spcBef>
                <a:spcPts val="300"/>
              </a:spcBef>
              <a:spcAft>
                <a:spcPts val="300"/>
              </a:spcAft>
            </a:pPr>
            <a:r>
              <a:rPr lang="en-US" dirty="0">
                <a:latin typeface="Calibri" panose="020F0502020204030204" pitchFamily="34" charset="0"/>
                <a:cs typeface="Calibri" panose="020F0502020204030204" pitchFamily="34" charset="0"/>
              </a:rPr>
              <a:t>The written determination regarding responsibility includes the following:</a:t>
            </a:r>
          </a:p>
          <a:p>
            <a:pPr lvl="1">
              <a:spcBef>
                <a:spcPts val="300"/>
              </a:spcBef>
              <a:spcAft>
                <a:spcPts val="300"/>
              </a:spcAft>
            </a:pPr>
            <a:r>
              <a:rPr lang="en-US" sz="2000" dirty="0">
                <a:latin typeface="Calibri" panose="020F0502020204030204" pitchFamily="34" charset="0"/>
                <a:cs typeface="Calibri" panose="020F0502020204030204" pitchFamily="34" charset="0"/>
              </a:rPr>
              <a:t>Sections of the policy alleged to have been violated</a:t>
            </a:r>
          </a:p>
          <a:p>
            <a:pPr lvl="1">
              <a:spcBef>
                <a:spcPts val="300"/>
              </a:spcBef>
              <a:spcAft>
                <a:spcPts val="300"/>
              </a:spcAft>
            </a:pPr>
            <a:r>
              <a:rPr lang="en-US" sz="2000" dirty="0">
                <a:latin typeface="Calibri" panose="020F0502020204030204" pitchFamily="34" charset="0"/>
                <a:cs typeface="Calibri" panose="020F0502020204030204" pitchFamily="34" charset="0"/>
              </a:rPr>
              <a:t>A description of the procedural steps taken from the receipt of the formal complaint through the determination, including any notifications to the parties, interviews with parties and witnesses, site visits, methods used to gather other evidence, and hearings held</a:t>
            </a:r>
          </a:p>
          <a:p>
            <a:pPr lvl="1">
              <a:spcBef>
                <a:spcPts val="300"/>
              </a:spcBef>
              <a:spcAft>
                <a:spcPts val="300"/>
              </a:spcAft>
            </a:pPr>
            <a:r>
              <a:rPr lang="en-US" sz="2000" dirty="0">
                <a:latin typeface="Calibri" panose="020F0502020204030204" pitchFamily="34" charset="0"/>
                <a:cs typeface="Calibri" panose="020F0502020204030204" pitchFamily="34" charset="0"/>
              </a:rPr>
              <a:t>Statement of and rationale for the result as to each specific allegation </a:t>
            </a:r>
          </a:p>
          <a:p>
            <a:pPr lvl="2">
              <a:spcBef>
                <a:spcPts val="300"/>
              </a:spcBef>
              <a:spcAft>
                <a:spcPts val="300"/>
              </a:spcAft>
            </a:pPr>
            <a:r>
              <a:rPr lang="en-US" dirty="0">
                <a:latin typeface="Calibri" panose="020F0502020204030204" pitchFamily="34" charset="0"/>
                <a:cs typeface="Calibri" panose="020F0502020204030204" pitchFamily="34" charset="0"/>
              </a:rPr>
              <a:t>Should include findings of fact supporting the determination and conclusions regarding the application of the policy to the facts</a:t>
            </a:r>
          </a:p>
          <a:p>
            <a:pPr lvl="1">
              <a:spcBef>
                <a:spcPts val="300"/>
              </a:spcBef>
              <a:spcAft>
                <a:spcPts val="300"/>
              </a:spcAft>
            </a:pPr>
            <a:r>
              <a:rPr lang="en-US" sz="2000" dirty="0">
                <a:latin typeface="Calibri" panose="020F0502020204030204" pitchFamily="34" charset="0"/>
                <a:cs typeface="Calibri" panose="020F0502020204030204" pitchFamily="34" charset="0"/>
              </a:rPr>
              <a:t>Sanctions imposed on Respondent</a:t>
            </a:r>
          </a:p>
          <a:p>
            <a:pPr lvl="1">
              <a:spcBef>
                <a:spcPts val="300"/>
              </a:spcBef>
              <a:spcAft>
                <a:spcPts val="300"/>
              </a:spcAft>
            </a:pPr>
            <a:r>
              <a:rPr lang="en-US" sz="2000" dirty="0">
                <a:latin typeface="Calibri" panose="020F0502020204030204" pitchFamily="34" charset="0"/>
                <a:cs typeface="Calibri" panose="020F0502020204030204" pitchFamily="34" charset="0"/>
              </a:rPr>
              <a:t>Any remedies provided to the Complainant designed to restore or preserve access to the education program or activity</a:t>
            </a:r>
          </a:p>
          <a:p>
            <a:pPr lvl="1">
              <a:spcBef>
                <a:spcPts val="300"/>
              </a:spcBef>
              <a:spcAft>
                <a:spcPts val="300"/>
              </a:spcAft>
            </a:pPr>
            <a:r>
              <a:rPr lang="en-US" sz="2000" dirty="0">
                <a:latin typeface="Calibri" panose="020F0502020204030204" pitchFamily="34" charset="0"/>
                <a:cs typeface="Calibri" panose="020F0502020204030204" pitchFamily="34" charset="0"/>
              </a:rPr>
              <a:t>When the outcome is considered final, and any changes that can occur prior to finalization</a:t>
            </a:r>
          </a:p>
          <a:p>
            <a:pPr lvl="1">
              <a:spcBef>
                <a:spcPts val="300"/>
              </a:spcBef>
              <a:spcAft>
                <a:spcPts val="300"/>
              </a:spcAft>
            </a:pPr>
            <a:r>
              <a:rPr lang="en-US" sz="2000" dirty="0">
                <a:latin typeface="Calibri" panose="020F0502020204030204" pitchFamily="34" charset="0"/>
                <a:cs typeface="Calibri" panose="020F0502020204030204" pitchFamily="34" charset="0"/>
              </a:rPr>
              <a:t>Procedures and bases for any appeal</a:t>
            </a:r>
          </a:p>
          <a:p>
            <a:pPr marL="0" indent="0">
              <a:spcBef>
                <a:spcPts val="1800"/>
              </a:spcBef>
              <a:spcAft>
                <a:spcPts val="600"/>
              </a:spcAft>
              <a:buNone/>
            </a:pPr>
            <a:endParaRPr lang="en-US" dirty="0"/>
          </a:p>
        </p:txBody>
      </p:sp>
      <p:sp>
        <p:nvSpPr>
          <p:cNvPr id="4" name="Date Placeholder 3">
            <a:extLst>
              <a:ext uri="{FF2B5EF4-FFF2-40B4-BE49-F238E27FC236}">
                <a16:creationId xmlns:a16="http://schemas.microsoft.com/office/drawing/2014/main" id="{2FE92908-20C7-9E47-B835-CD2A73D8F0ED}"/>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E3E0C449-06E1-A947-9136-4CB6CD44E1BB}"/>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13A64C4E-357E-8F43-B1E0-2DD7EDDA2743}"/>
              </a:ext>
            </a:extLst>
          </p:cNvPr>
          <p:cNvSpPr>
            <a:spLocks noGrp="1"/>
          </p:cNvSpPr>
          <p:nvPr>
            <p:ph type="sldNum" sz="quarter" idx="12"/>
          </p:nvPr>
        </p:nvSpPr>
        <p:spPr/>
        <p:txBody>
          <a:bodyPr/>
          <a:lstStyle/>
          <a:p>
            <a:fld id="{32F95F9D-A417-9446-A6C6-E1FD9A8C6C9C}" type="slidenum">
              <a:rPr lang="en-US" smtClean="0"/>
              <a:t>64</a:t>
            </a:fld>
            <a:endParaRPr lang="en-US" dirty="0"/>
          </a:p>
        </p:txBody>
      </p:sp>
    </p:spTree>
    <p:extLst>
      <p:ext uri="{BB962C8B-B14F-4D97-AF65-F5344CB8AC3E}">
        <p14:creationId xmlns:p14="http://schemas.microsoft.com/office/powerpoint/2010/main" val="1954049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B96F-031B-AD44-8799-73D98947CAB7}"/>
              </a:ext>
            </a:extLst>
          </p:cNvPr>
          <p:cNvSpPr>
            <a:spLocks noGrp="1"/>
          </p:cNvSpPr>
          <p:nvPr>
            <p:ph type="title"/>
          </p:nvPr>
        </p:nvSpPr>
        <p:spPr/>
        <p:txBody>
          <a:bodyPr/>
          <a:lstStyle/>
          <a:p>
            <a:r>
              <a:rPr lang="en-US" dirty="0"/>
              <a:t>MODULE FOUR</a:t>
            </a:r>
          </a:p>
        </p:txBody>
      </p:sp>
      <p:sp>
        <p:nvSpPr>
          <p:cNvPr id="3" name="Content Placeholder 2">
            <a:extLst>
              <a:ext uri="{FF2B5EF4-FFF2-40B4-BE49-F238E27FC236}">
                <a16:creationId xmlns:a16="http://schemas.microsoft.com/office/drawing/2014/main" id="{D687DEF5-8B03-0E41-9426-E7173BACCA3E}"/>
              </a:ext>
            </a:extLst>
          </p:cNvPr>
          <p:cNvSpPr>
            <a:spLocks noGrp="1"/>
          </p:cNvSpPr>
          <p:nvPr>
            <p:ph idx="1"/>
          </p:nvPr>
        </p:nvSpPr>
        <p:spPr/>
        <p:txBody>
          <a:bodyPr>
            <a:normAutofit/>
          </a:bodyPr>
          <a:lstStyle/>
          <a:p>
            <a:pPr marL="0" indent="0" algn="ctr">
              <a:buNone/>
            </a:pPr>
            <a:endParaRPr lang="en-US" sz="7200" dirty="0">
              <a:latin typeface="Calibri" panose="020F0502020204030204" pitchFamily="34" charset="0"/>
              <a:cs typeface="Calibri" panose="020F0502020204030204" pitchFamily="34" charset="0"/>
            </a:endParaRPr>
          </a:p>
          <a:p>
            <a:pPr marL="0" indent="0" algn="ctr">
              <a:buNone/>
            </a:pPr>
            <a:r>
              <a:rPr lang="en-US" sz="7200" dirty="0">
                <a:latin typeface="Calibri" panose="020F0502020204030204" pitchFamily="34" charset="0"/>
                <a:cs typeface="Calibri" panose="020F0502020204030204" pitchFamily="34" charset="0"/>
              </a:rPr>
              <a:t>THE ADVISOR’S ROLE </a:t>
            </a:r>
          </a:p>
          <a:p>
            <a:pPr marL="0" indent="0" algn="ctr">
              <a:buNone/>
            </a:pPr>
            <a:r>
              <a:rPr lang="en-US" sz="7200" dirty="0">
                <a:latin typeface="Calibri" panose="020F0502020204030204" pitchFamily="34" charset="0"/>
                <a:cs typeface="Calibri" panose="020F0502020204030204" pitchFamily="34" charset="0"/>
              </a:rPr>
              <a:t>POST-HEARING</a:t>
            </a:r>
          </a:p>
        </p:txBody>
      </p:sp>
      <p:sp>
        <p:nvSpPr>
          <p:cNvPr id="4" name="Date Placeholder 3">
            <a:extLst>
              <a:ext uri="{FF2B5EF4-FFF2-40B4-BE49-F238E27FC236}">
                <a16:creationId xmlns:a16="http://schemas.microsoft.com/office/drawing/2014/main" id="{168C53E8-1918-374B-ACF5-3F3DD6F571D6}"/>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1B6F25B4-4AEA-6148-9CB7-6B11C9EB60BD}"/>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B7F20F96-0801-0D43-8F73-1610820A3BD5}"/>
              </a:ext>
            </a:extLst>
          </p:cNvPr>
          <p:cNvSpPr>
            <a:spLocks noGrp="1"/>
          </p:cNvSpPr>
          <p:nvPr>
            <p:ph type="sldNum" sz="quarter" idx="12"/>
          </p:nvPr>
        </p:nvSpPr>
        <p:spPr/>
        <p:txBody>
          <a:bodyPr/>
          <a:lstStyle/>
          <a:p>
            <a:fld id="{32F95F9D-A417-9446-A6C6-E1FD9A8C6C9C}" type="slidenum">
              <a:rPr lang="en-US" smtClean="0"/>
              <a:t>65</a:t>
            </a:fld>
            <a:endParaRPr lang="en-US" dirty="0"/>
          </a:p>
        </p:txBody>
      </p:sp>
    </p:spTree>
    <p:extLst>
      <p:ext uri="{BB962C8B-B14F-4D97-AF65-F5344CB8AC3E}">
        <p14:creationId xmlns:p14="http://schemas.microsoft.com/office/powerpoint/2010/main" val="3618734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C889-1335-FC44-9469-7827F84C4D12}"/>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010CB349-AE9F-4D44-991C-CBADCFC9CF6E}"/>
              </a:ext>
            </a:extLst>
          </p:cNvPr>
          <p:cNvSpPr>
            <a:spLocks noGrp="1"/>
          </p:cNvSpPr>
          <p:nvPr>
            <p:ph idx="1"/>
          </p:nvPr>
        </p:nvSpPr>
        <p:spPr>
          <a:xfrm>
            <a:off x="838200" y="1889127"/>
            <a:ext cx="10827835" cy="4467223"/>
          </a:xfrm>
        </p:spPr>
        <p:txBody>
          <a:bodyPr>
            <a:normAutofit/>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offer all parties an appeal from a determination regarding responsibility, and from a recipient’s dismissal of a formal complaint or any allegations therein, on the following bases:</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Procedural irregularity that affected the outcome of the matter</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New evidence that was not reasonably available at the time the determination regarding responsibility or dismissal was made, that could affect the outcome of the matter; and</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Title IX Coordinator, investigator(s), or decision-maker(s) had a conflict of interest or bias for or against complainants or respondents generally or the individual complainant or respondent that affected the outcome of the matter</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Other additional bases (sanction?), as long as applied to the parties, equitably.</a:t>
            </a:r>
          </a:p>
          <a:p>
            <a:pPr marL="0" indent="0">
              <a:buNone/>
            </a:pPr>
            <a:endParaRPr lang="en-US" dirty="0"/>
          </a:p>
        </p:txBody>
      </p:sp>
      <p:sp>
        <p:nvSpPr>
          <p:cNvPr id="4" name="Date Placeholder 3">
            <a:extLst>
              <a:ext uri="{FF2B5EF4-FFF2-40B4-BE49-F238E27FC236}">
                <a16:creationId xmlns:a16="http://schemas.microsoft.com/office/drawing/2014/main" id="{9A540CDB-956C-1549-B21C-74823D1CCCEA}"/>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AB85A669-AF95-F548-BF19-F8745A36D00C}"/>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352DAFEA-CE9F-7248-AD38-59B200EEB6C5}"/>
              </a:ext>
            </a:extLst>
          </p:cNvPr>
          <p:cNvSpPr>
            <a:spLocks noGrp="1"/>
          </p:cNvSpPr>
          <p:nvPr>
            <p:ph type="sldNum" sz="quarter" idx="12"/>
          </p:nvPr>
        </p:nvSpPr>
        <p:spPr/>
        <p:txBody>
          <a:bodyPr/>
          <a:lstStyle/>
          <a:p>
            <a:fld id="{32F95F9D-A417-9446-A6C6-E1FD9A8C6C9C}" type="slidenum">
              <a:rPr lang="en-US" smtClean="0"/>
              <a:t>66</a:t>
            </a:fld>
            <a:endParaRPr lang="en-US" dirty="0"/>
          </a:p>
        </p:txBody>
      </p:sp>
    </p:spTree>
    <p:extLst>
      <p:ext uri="{BB962C8B-B14F-4D97-AF65-F5344CB8AC3E}">
        <p14:creationId xmlns:p14="http://schemas.microsoft.com/office/powerpoint/2010/main" val="242477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notify the other party in writing when an appeal is filed and implement appeal procedures equally for all parties.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Ensure that the decision-maker(s) for the appeal is not the same person as the decision-maker(s) that reached the determination regarding responsibility or dismissal, the investigator(s), or the Title IX Coordinator.</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Give the parties a reasonable, equal opportunity to submit a written statement in support of, or challenging, the outcome</a:t>
            </a:r>
            <a:r>
              <a:rPr lang="en-US" dirty="0"/>
              <a:t>.</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67</a:t>
            </a:fld>
            <a:endParaRPr lang="en-US" dirty="0"/>
          </a:p>
        </p:txBody>
      </p:sp>
    </p:spTree>
    <p:extLst>
      <p:ext uri="{BB962C8B-B14F-4D97-AF65-F5344CB8AC3E}">
        <p14:creationId xmlns:p14="http://schemas.microsoft.com/office/powerpoint/2010/main" val="1572467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68</a:t>
            </a:fld>
            <a:endParaRPr lang="en-US" dirty="0"/>
          </a:p>
        </p:txBody>
      </p:sp>
      <p:graphicFrame>
        <p:nvGraphicFramePr>
          <p:cNvPr id="7" name="Content Placeholder 6">
            <a:extLst>
              <a:ext uri="{FF2B5EF4-FFF2-40B4-BE49-F238E27FC236}">
                <a16:creationId xmlns:a16="http://schemas.microsoft.com/office/drawing/2014/main" id="{CF3C147A-5631-1F48-BFF8-94D4554D785B}"/>
              </a:ext>
            </a:extLst>
          </p:cNvPr>
          <p:cNvGraphicFramePr>
            <a:graphicFrameLocks noGrp="1"/>
          </p:cNvGraphicFramePr>
          <p:nvPr>
            <p:ph idx="1"/>
            <p:extLst>
              <p:ext uri="{D42A27DB-BD31-4B8C-83A1-F6EECF244321}">
                <p14:modId xmlns:p14="http://schemas.microsoft.com/office/powerpoint/2010/main" val="730600580"/>
              </p:ext>
            </p:extLst>
          </p:nvPr>
        </p:nvGraphicFramePr>
        <p:xfrm>
          <a:off x="838200" y="1889125"/>
          <a:ext cx="10515600" cy="416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129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C950-6550-D24F-83B0-0423A226772E}"/>
              </a:ext>
            </a:extLst>
          </p:cNvPr>
          <p:cNvSpPr>
            <a:spLocks noGrp="1"/>
          </p:cNvSpPr>
          <p:nvPr>
            <p:ph type="title"/>
          </p:nvPr>
        </p:nvSpPr>
        <p:spPr/>
        <p:txBody>
          <a:bodyPr>
            <a:normAutofit fontScale="90000"/>
          </a:bodyPr>
          <a:lstStyle/>
          <a:p>
            <a:r>
              <a:rPr lang="en-US" dirty="0"/>
              <a:t>Neutrality, Conflict of Interest, and Objectivity</a:t>
            </a:r>
          </a:p>
        </p:txBody>
      </p:sp>
      <p:sp>
        <p:nvSpPr>
          <p:cNvPr id="3" name="Content Placeholder 2">
            <a:extLst>
              <a:ext uri="{FF2B5EF4-FFF2-40B4-BE49-F238E27FC236}">
                <a16:creationId xmlns:a16="http://schemas.microsoft.com/office/drawing/2014/main" id="{D3C7AE65-80F9-0145-9412-58FC157D47C2}"/>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Institutional officials must objectively evaluate all relevant evidence – including both inculpatory and exculpatory evidence – and determine credibility without respect to a person’s status as a complainant, respondent, or witness.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implement an evaluative/vetting process to ensure that the Title IX Coordinator, investigator, decision-maker, or any person designated by a recipient to facilitate an informal resolution process does not have a conflict of interest or bias for or against complainants or respondents generally or an individual complainant or respondent. </a:t>
            </a:r>
          </a:p>
          <a:p>
            <a:pPr marL="0" indent="0">
              <a:buNone/>
            </a:pPr>
            <a:endParaRPr lang="en-US" sz="2400" dirty="0"/>
          </a:p>
        </p:txBody>
      </p:sp>
      <p:sp>
        <p:nvSpPr>
          <p:cNvPr id="4" name="Date Placeholder 3">
            <a:extLst>
              <a:ext uri="{FF2B5EF4-FFF2-40B4-BE49-F238E27FC236}">
                <a16:creationId xmlns:a16="http://schemas.microsoft.com/office/drawing/2014/main" id="{0A442008-F6BE-DE45-AEFA-D36CCD468B6B}"/>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E3ED2AD9-42D1-E74C-9A72-DA5ADC4AFBB9}"/>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5C2FC491-616B-1748-97BA-FE77E45227AD}"/>
              </a:ext>
            </a:extLst>
          </p:cNvPr>
          <p:cNvSpPr>
            <a:spLocks noGrp="1"/>
          </p:cNvSpPr>
          <p:nvPr>
            <p:ph type="sldNum" sz="quarter" idx="12"/>
          </p:nvPr>
        </p:nvSpPr>
        <p:spPr/>
        <p:txBody>
          <a:bodyPr/>
          <a:lstStyle/>
          <a:p>
            <a:fld id="{32F95F9D-A417-9446-A6C6-E1FD9A8C6C9C}" type="slidenum">
              <a:rPr lang="en-US" smtClean="0"/>
              <a:t>69</a:t>
            </a:fld>
            <a:endParaRPr lang="en-US" dirty="0"/>
          </a:p>
        </p:txBody>
      </p:sp>
    </p:spTree>
    <p:extLst>
      <p:ext uri="{BB962C8B-B14F-4D97-AF65-F5344CB8AC3E}">
        <p14:creationId xmlns:p14="http://schemas.microsoft.com/office/powerpoint/2010/main" val="149426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lstStyle/>
          <a:p>
            <a:r>
              <a:rPr lang="en-US" dirty="0"/>
              <a:t>What is the Role of the Advisor?</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137160" y="1520190"/>
            <a:ext cx="12054839" cy="4536179"/>
          </a:xfrm>
        </p:spPr>
        <p:txBody>
          <a:bodyPr>
            <a:noAutofit/>
          </a:bodyPr>
          <a:lstStyle/>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accompany the advisee through all phases of the resolution process and explain the process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to decide about whether to file a formal complaint</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think through strategy, such as questions of whether to seek or cooperate with informal resolution </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prepare the advisee to respond to questions during the investigation, even rehearsing beforehand</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determine what evidence to share during an interview</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with accessing supportive measures, community resources, and advocacy </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to review and comment on the investigation report</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with family issues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to advocate for the inclusion or exclusion of evidence from the process</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to prepare for the hearing (documentation, opening statements, closing statements, impact statements, </a:t>
            </a:r>
            <a:r>
              <a:rPr lang="en-US" sz="1900" dirty="0" err="1">
                <a:latin typeface="Calibri" panose="020F0502020204030204" pitchFamily="34" charset="0"/>
                <a:cs typeface="Calibri" panose="020F0502020204030204" pitchFamily="34" charset="0"/>
              </a:rPr>
              <a:t>etc</a:t>
            </a:r>
            <a:r>
              <a:rPr lang="en-US" sz="1900" dirty="0">
                <a:latin typeface="Calibri" panose="020F0502020204030204" pitchFamily="34" charset="0"/>
                <a:cs typeface="Calibri" panose="020F0502020204030204" pitchFamily="34" charset="0"/>
              </a:rPr>
              <a:t>), and will conduct cross-examination at the hearing</a:t>
            </a:r>
          </a:p>
          <a:p>
            <a:pPr>
              <a:buFont typeface="Wingdings" panose="05000000000000000000" pitchFamily="2" charset="2"/>
              <a:buChar char="q"/>
            </a:pPr>
            <a:r>
              <a:rPr lang="en-US" sz="1900" dirty="0">
                <a:latin typeface="Calibri" panose="020F0502020204030204" pitchFamily="34" charset="0"/>
                <a:cs typeface="Calibri" panose="020F0502020204030204" pitchFamily="34" charset="0"/>
              </a:rPr>
              <a:t>The Advisor can help the advisee to frame the appeal and prepare appeal documentation</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7</a:t>
            </a:fld>
            <a:endParaRPr lang="en-US" dirty="0"/>
          </a:p>
        </p:txBody>
      </p:sp>
    </p:spTree>
    <p:extLst>
      <p:ext uri="{BB962C8B-B14F-4D97-AF65-F5344CB8AC3E}">
        <p14:creationId xmlns:p14="http://schemas.microsoft.com/office/powerpoint/2010/main" val="1835199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433-3162-A04B-8320-78C21545F48B}"/>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7C947A96-621E-204E-A3FB-3452D3679E6F}"/>
              </a:ext>
            </a:extLst>
          </p:cNvPr>
          <p:cNvSpPr>
            <a:spLocks noGrp="1"/>
          </p:cNvSpPr>
          <p:nvPr>
            <p:ph idx="1"/>
          </p:nvPr>
        </p:nvSpPr>
        <p:spPr>
          <a:xfrm>
            <a:off x="838200" y="1737360"/>
            <a:ext cx="10515600" cy="4319009"/>
          </a:xfrm>
        </p:spPr>
        <p:txBody>
          <a:bodyPr>
            <a:noAutofit/>
          </a:bodyPr>
          <a:lstStyle/>
          <a:p>
            <a:r>
              <a:rPr lang="en-US" sz="1800" dirty="0"/>
              <a:t>Among the most significant problems that can arise from a process under Title IX</a:t>
            </a:r>
          </a:p>
          <a:p>
            <a:r>
              <a:rPr lang="en-US" sz="1800" dirty="0"/>
              <a:t>Bias can exist when any variable improperly influences a finding and/or sanction</a:t>
            </a:r>
          </a:p>
          <a:p>
            <a:r>
              <a:rPr lang="en-US" sz="1800" dirty="0"/>
              <a:t>There are many forms of bias and prejudice that can impact decisions and sanctions:</a:t>
            </a:r>
          </a:p>
          <a:p>
            <a:pPr lvl="1"/>
            <a:r>
              <a:rPr lang="en-US" sz="1800" dirty="0"/>
              <a:t>Pre-determined outcome</a:t>
            </a:r>
          </a:p>
          <a:p>
            <a:pPr lvl="1"/>
            <a:r>
              <a:rPr lang="en-US" sz="1800" dirty="0"/>
              <a:t>Partisan approach by investigators in questioning, findings, or report</a:t>
            </a:r>
          </a:p>
          <a:p>
            <a:pPr lvl="1"/>
            <a:r>
              <a:rPr lang="en-US" sz="1800" dirty="0"/>
              <a:t>Partisan approach by hearing board members in questioning, findings, or sanction</a:t>
            </a:r>
          </a:p>
          <a:p>
            <a:pPr lvl="1"/>
            <a:r>
              <a:rPr lang="en-US" sz="1800" dirty="0"/>
              <a:t>Intervention by senior-level institutional officials </a:t>
            </a:r>
          </a:p>
          <a:p>
            <a:pPr lvl="1"/>
            <a:r>
              <a:rPr lang="en-US" sz="1800" dirty="0"/>
              <a:t>Not staying in your lane</a:t>
            </a:r>
          </a:p>
          <a:p>
            <a:pPr lvl="1"/>
            <a:r>
              <a:rPr lang="en-US" sz="1800" dirty="0"/>
              <a:t>Improper application of institutional procedures</a:t>
            </a:r>
          </a:p>
          <a:p>
            <a:pPr lvl="1"/>
            <a:r>
              <a:rPr lang="en-US" sz="1800" dirty="0"/>
              <a:t>Improper application of institutional policies</a:t>
            </a:r>
          </a:p>
          <a:p>
            <a:pPr lvl="1"/>
            <a:r>
              <a:rPr lang="en-US" sz="1800" dirty="0"/>
              <a:t>Confirmation bias</a:t>
            </a:r>
          </a:p>
          <a:p>
            <a:pPr lvl="1"/>
            <a:r>
              <a:rPr lang="en-US" sz="1800" dirty="0"/>
              <a:t>Implicit bias</a:t>
            </a:r>
          </a:p>
          <a:p>
            <a:pPr lvl="1"/>
            <a:r>
              <a:rPr lang="en-US" sz="1800" dirty="0"/>
              <a:t>Animus of any kind</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29EB31ED-474C-B345-84FE-4810F924A07A}"/>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C9688B5E-1964-D644-B45C-1B6386747DCF}"/>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DAEF3DF2-FC77-3544-9EED-2909D5963D42}"/>
              </a:ext>
            </a:extLst>
          </p:cNvPr>
          <p:cNvSpPr>
            <a:spLocks noGrp="1"/>
          </p:cNvSpPr>
          <p:nvPr>
            <p:ph type="sldNum" sz="quarter" idx="12"/>
          </p:nvPr>
        </p:nvSpPr>
        <p:spPr/>
        <p:txBody>
          <a:bodyPr/>
          <a:lstStyle/>
          <a:p>
            <a:fld id="{32F95F9D-A417-9446-A6C6-E1FD9A8C6C9C}" type="slidenum">
              <a:rPr lang="en-US" smtClean="0"/>
              <a:t>70</a:t>
            </a:fld>
            <a:endParaRPr lang="en-US" dirty="0"/>
          </a:p>
        </p:txBody>
      </p:sp>
    </p:spTree>
    <p:extLst>
      <p:ext uri="{BB962C8B-B14F-4D97-AF65-F5344CB8AC3E}">
        <p14:creationId xmlns:p14="http://schemas.microsoft.com/office/powerpoint/2010/main" val="3433109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433-3162-A04B-8320-78C21545F48B}"/>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7C947A96-621E-204E-A3FB-3452D3679E6F}"/>
              </a:ext>
            </a:extLst>
          </p:cNvPr>
          <p:cNvSpPr>
            <a:spLocks noGrp="1"/>
          </p:cNvSpPr>
          <p:nvPr>
            <p:ph idx="1"/>
          </p:nvPr>
        </p:nvSpPr>
        <p:spPr>
          <a:xfrm>
            <a:off x="838200" y="1794510"/>
            <a:ext cx="10831830" cy="4261859"/>
          </a:xfrm>
        </p:spPr>
        <p:txBody>
          <a:bodyPr>
            <a:noAutofit/>
          </a:bodyPr>
          <a:lstStyle/>
          <a:p>
            <a:r>
              <a:rPr lang="en-US" sz="2400" dirty="0"/>
              <a:t>Conflicts of interest are expressly prohibited in the 2020 Title IX regulations.</a:t>
            </a:r>
          </a:p>
          <a:p>
            <a:r>
              <a:rPr lang="en-US" sz="2400" dirty="0"/>
              <a:t>Types of conflicts:</a:t>
            </a:r>
          </a:p>
          <a:p>
            <a:pPr lvl="1"/>
            <a:r>
              <a:rPr lang="en-US" sz="2000" dirty="0"/>
              <a:t>Wearing too many hats in the process</a:t>
            </a:r>
          </a:p>
          <a:p>
            <a:pPr lvl="1"/>
            <a:r>
              <a:rPr lang="en-US" sz="2000" dirty="0"/>
              <a:t>Legal counsel as investigator or decision-maker </a:t>
            </a:r>
          </a:p>
          <a:p>
            <a:pPr lvl="1"/>
            <a:r>
              <a:rPr lang="en-US" sz="2000" dirty="0"/>
              <a:t>Decision-makers who are not impartial</a:t>
            </a:r>
          </a:p>
          <a:p>
            <a:pPr lvl="1"/>
            <a:r>
              <a:rPr lang="en-US" sz="2000" dirty="0"/>
              <a:t>Biased training materials; reliance on sex stereotypes</a:t>
            </a:r>
          </a:p>
          <a:p>
            <a:r>
              <a:rPr lang="en-US" sz="2400" dirty="0"/>
              <a:t>Conflicts of interest can be situational or positional</a:t>
            </a:r>
          </a:p>
          <a:p>
            <a:pPr lvl="1"/>
            <a:r>
              <a:rPr lang="en-US" sz="2000" dirty="0"/>
              <a:t>Simply knowing a student or an employee is typically not sufficient to create a conflict of interest if objectivity not compromised.</a:t>
            </a:r>
          </a:p>
          <a:p>
            <a:pPr lvl="1"/>
            <a:r>
              <a:rPr lang="en-US" sz="2000" dirty="0"/>
              <a:t>Also, having disciplined a student or employee previously is often not enough to create a conflict of interest.</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29EB31ED-474C-B345-84FE-4810F924A07A}"/>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C9688B5E-1964-D644-B45C-1B6386747DCF}"/>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DAEF3DF2-FC77-3544-9EED-2909D5963D42}"/>
              </a:ext>
            </a:extLst>
          </p:cNvPr>
          <p:cNvSpPr>
            <a:spLocks noGrp="1"/>
          </p:cNvSpPr>
          <p:nvPr>
            <p:ph type="sldNum" sz="quarter" idx="12"/>
          </p:nvPr>
        </p:nvSpPr>
        <p:spPr/>
        <p:txBody>
          <a:bodyPr/>
          <a:lstStyle/>
          <a:p>
            <a:fld id="{32F95F9D-A417-9446-A6C6-E1FD9A8C6C9C}" type="slidenum">
              <a:rPr lang="en-US" smtClean="0"/>
              <a:t>71</a:t>
            </a:fld>
            <a:endParaRPr lang="en-US" dirty="0"/>
          </a:p>
        </p:txBody>
      </p:sp>
    </p:spTree>
    <p:extLst>
      <p:ext uri="{BB962C8B-B14F-4D97-AF65-F5344CB8AC3E}">
        <p14:creationId xmlns:p14="http://schemas.microsoft.com/office/powerpoint/2010/main" val="3880138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433-3162-A04B-8320-78C21545F48B}"/>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7C947A96-621E-204E-A3FB-3452D3679E6F}"/>
              </a:ext>
            </a:extLst>
          </p:cNvPr>
          <p:cNvSpPr>
            <a:spLocks noGrp="1"/>
          </p:cNvSpPr>
          <p:nvPr>
            <p:ph idx="1"/>
          </p:nvPr>
        </p:nvSpPr>
        <p:spPr>
          <a:xfrm>
            <a:off x="838200" y="1588770"/>
            <a:ext cx="10515600" cy="4467599"/>
          </a:xfrm>
        </p:spPr>
        <p:txBody>
          <a:bodyPr>
            <a:noAutofit/>
          </a:bodyPr>
          <a:lstStyle/>
          <a:p>
            <a:r>
              <a:rPr lang="en-US" sz="2400" dirty="0"/>
              <a:t>Advisors should be prepared to recognize and raise issues of bias</a:t>
            </a:r>
          </a:p>
          <a:p>
            <a:r>
              <a:rPr lang="en-US" sz="2400" dirty="0"/>
              <a:t>During the investigation, raise issues of bias with the Title IX Coordinator</a:t>
            </a:r>
          </a:p>
          <a:p>
            <a:r>
              <a:rPr lang="en-US" sz="2400" dirty="0"/>
              <a:t>If bias appears at the hearing, request a sidebar to raise it with the Chair or Decision-maker. </a:t>
            </a:r>
          </a:p>
          <a:p>
            <a:r>
              <a:rPr lang="en-US" sz="2400" dirty="0"/>
              <a:t>If it cannot be addressed at the hearing, it can be addressed as part of the appeal. </a:t>
            </a:r>
          </a:p>
          <a:p>
            <a:r>
              <a:rPr lang="en-US" sz="2400" dirty="0"/>
              <a:t>Pay careful attention to recusal procedures and how to request recusal by a participant in the process on the basis of bias or conflict of interest</a:t>
            </a:r>
          </a:p>
          <a:p>
            <a:r>
              <a:rPr lang="en-US" sz="2400" dirty="0"/>
              <a:t>Conflicted or biased administrators should know to recuse themselves</a:t>
            </a:r>
          </a:p>
          <a:p>
            <a:r>
              <a:rPr lang="en-US" sz="2400" dirty="0"/>
              <a:t>Questions about bias of an investigator or witness can be asked at the hearing, if relevant</a:t>
            </a:r>
          </a:p>
          <a:p>
            <a:pPr>
              <a:buFont typeface="Wingdings" panose="05000000000000000000" pitchFamily="2" charset="2"/>
              <a:buChar char="q"/>
            </a:pPr>
            <a:endParaRPr lang="en-US"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29EB31ED-474C-B345-84FE-4810F924A07A}"/>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C9688B5E-1964-D644-B45C-1B6386747DCF}"/>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DAEF3DF2-FC77-3544-9EED-2909D5963D42}"/>
              </a:ext>
            </a:extLst>
          </p:cNvPr>
          <p:cNvSpPr>
            <a:spLocks noGrp="1"/>
          </p:cNvSpPr>
          <p:nvPr>
            <p:ph type="sldNum" sz="quarter" idx="12"/>
          </p:nvPr>
        </p:nvSpPr>
        <p:spPr/>
        <p:txBody>
          <a:bodyPr/>
          <a:lstStyle/>
          <a:p>
            <a:fld id="{32F95F9D-A417-9446-A6C6-E1FD9A8C6C9C}" type="slidenum">
              <a:rPr lang="en-US" smtClean="0"/>
              <a:t>72</a:t>
            </a:fld>
            <a:endParaRPr lang="en-US" dirty="0"/>
          </a:p>
        </p:txBody>
      </p:sp>
    </p:spTree>
    <p:extLst>
      <p:ext uri="{BB962C8B-B14F-4D97-AF65-F5344CB8AC3E}">
        <p14:creationId xmlns:p14="http://schemas.microsoft.com/office/powerpoint/2010/main" val="31746878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433-3162-A04B-8320-78C21545F48B}"/>
              </a:ext>
            </a:extLst>
          </p:cNvPr>
          <p:cNvSpPr>
            <a:spLocks noGrp="1"/>
          </p:cNvSpPr>
          <p:nvPr>
            <p:ph type="title"/>
          </p:nvPr>
        </p:nvSpPr>
        <p:spPr/>
        <p:txBody>
          <a:bodyPr/>
          <a:lstStyle/>
          <a:p>
            <a:r>
              <a:rPr lang="en-US" dirty="0"/>
              <a:t>Record Keeping</a:t>
            </a:r>
          </a:p>
        </p:txBody>
      </p:sp>
      <p:sp>
        <p:nvSpPr>
          <p:cNvPr id="3" name="Content Placeholder 2">
            <a:extLst>
              <a:ext uri="{FF2B5EF4-FFF2-40B4-BE49-F238E27FC236}">
                <a16:creationId xmlns:a16="http://schemas.microsoft.com/office/drawing/2014/main" id="{7C947A96-621E-204E-A3FB-3452D3679E6F}"/>
              </a:ext>
            </a:extLst>
          </p:cNvPr>
          <p:cNvSpPr>
            <a:spLocks noGrp="1"/>
          </p:cNvSpPr>
          <p:nvPr>
            <p:ph idx="1"/>
          </p:nvPr>
        </p:nvSpPr>
        <p:spPr/>
        <p:txBody>
          <a:bodyPr>
            <a:noAutofit/>
          </a:bodyPr>
          <a:lstStyle/>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The recipient must maintain for a period of seven years records of –</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Each sexual harassment investigation including any determination regarding responsibility.</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Any audio or audiovisual recording or transcript required under paragraph (b)(6)(</a:t>
            </a:r>
            <a:r>
              <a:rPr lang="en-US" dirty="0" err="1">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of this section</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Any disciplinary sanctions imposed on the respondent</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Any remedies provided to the complainant designed to restore or preserve equal access to the recipient’s education program or activity</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Any appeal and the result therefrom</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Any informal resolution and the result therefrom</a:t>
            </a:r>
          </a:p>
        </p:txBody>
      </p:sp>
      <p:sp>
        <p:nvSpPr>
          <p:cNvPr id="4" name="Date Placeholder 3">
            <a:extLst>
              <a:ext uri="{FF2B5EF4-FFF2-40B4-BE49-F238E27FC236}">
                <a16:creationId xmlns:a16="http://schemas.microsoft.com/office/drawing/2014/main" id="{29EB31ED-474C-B345-84FE-4810F924A07A}"/>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C9688B5E-1964-D644-B45C-1B6386747DCF}"/>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DAEF3DF2-FC77-3544-9EED-2909D5963D42}"/>
              </a:ext>
            </a:extLst>
          </p:cNvPr>
          <p:cNvSpPr>
            <a:spLocks noGrp="1"/>
          </p:cNvSpPr>
          <p:nvPr>
            <p:ph type="sldNum" sz="quarter" idx="12"/>
          </p:nvPr>
        </p:nvSpPr>
        <p:spPr/>
        <p:txBody>
          <a:bodyPr/>
          <a:lstStyle/>
          <a:p>
            <a:fld id="{32F95F9D-A417-9446-A6C6-E1FD9A8C6C9C}" type="slidenum">
              <a:rPr lang="en-US" smtClean="0"/>
              <a:t>73</a:t>
            </a:fld>
            <a:endParaRPr lang="en-US" dirty="0"/>
          </a:p>
        </p:txBody>
      </p:sp>
    </p:spTree>
    <p:extLst>
      <p:ext uri="{BB962C8B-B14F-4D97-AF65-F5344CB8AC3E}">
        <p14:creationId xmlns:p14="http://schemas.microsoft.com/office/powerpoint/2010/main" val="2033442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Keeping</a:t>
            </a:r>
          </a:p>
        </p:txBody>
      </p:sp>
      <p:sp>
        <p:nvSpPr>
          <p:cNvPr id="3" name="Content Placeholder 2"/>
          <p:cNvSpPr>
            <a:spLocks noGrp="1"/>
          </p:cNvSpPr>
          <p:nvPr>
            <p:ph idx="1"/>
          </p:nvPr>
        </p:nvSpPr>
        <p:spPr/>
        <p:txBody>
          <a:bodyPr>
            <a:normAutofit fontScale="92500" lnSpcReduction="20000"/>
          </a:bodyPr>
          <a:lstStyle/>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All materials used to train Title IX Coordinators, investigators, decision-makers, and any person who facilitates an informal resolution process</a:t>
            </a: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2600" dirty="0">
                <a:latin typeface="Calibri" panose="020F0502020204030204" pitchFamily="34" charset="0"/>
                <a:cs typeface="Calibri" panose="020F0502020204030204" pitchFamily="34" charset="0"/>
              </a:rPr>
              <a:t>Records of any actions, including any supportive measures, taken in response to a report or formal complaint of sexual harassment. </a:t>
            </a:r>
          </a:p>
          <a:p>
            <a:pPr lvl="2">
              <a:buFont typeface="Wingdings" panose="05000000000000000000" pitchFamily="2" charset="2"/>
              <a:buChar char="q"/>
            </a:pPr>
            <a:r>
              <a:rPr lang="en-US" sz="2600" dirty="0">
                <a:latin typeface="Calibri" panose="020F0502020204030204" pitchFamily="34" charset="0"/>
                <a:cs typeface="Calibri" panose="020F0502020204030204" pitchFamily="34" charset="0"/>
              </a:rPr>
              <a:t>In each instance, document the basis for the conclusion that recipient’s response was not deliberately indifferent</a:t>
            </a:r>
          </a:p>
          <a:p>
            <a:pPr lvl="2">
              <a:buFont typeface="Wingdings" panose="05000000000000000000" pitchFamily="2" charset="2"/>
              <a:buChar char="q"/>
            </a:pPr>
            <a:r>
              <a:rPr lang="en-US" sz="2600" dirty="0">
                <a:latin typeface="Calibri" panose="020F0502020204030204" pitchFamily="34" charset="0"/>
                <a:cs typeface="Calibri" panose="020F0502020204030204" pitchFamily="34" charset="0"/>
              </a:rPr>
              <a:t>Document that recipient has taken measures designed to restore or preserve equal access to the recipient’s education program or activity </a:t>
            </a:r>
          </a:p>
          <a:p>
            <a:pPr lvl="2">
              <a:buFont typeface="Wingdings" panose="05000000000000000000" pitchFamily="2" charset="2"/>
              <a:buChar char="q"/>
            </a:pPr>
            <a:r>
              <a:rPr lang="en-US" sz="2600" dirty="0">
                <a:latin typeface="Calibri" panose="020F0502020204030204" pitchFamily="34" charset="0"/>
                <a:cs typeface="Calibri" panose="020F0502020204030204" pitchFamily="34" charset="0"/>
              </a:rPr>
              <a:t>If a recipient does not provide a complainant with supportive measures, then the recipient must document the reasons why such a response was not clearly unreasonable in light of the known circumstances. </a:t>
            </a:r>
          </a:p>
          <a:p>
            <a:pPr lvl="2">
              <a:buFont typeface="Wingdings" panose="05000000000000000000" pitchFamily="2" charset="2"/>
              <a:buChar char="q"/>
            </a:pPr>
            <a:r>
              <a:rPr lang="en-US" sz="2600" dirty="0">
                <a:latin typeface="Calibri" panose="020F0502020204030204" pitchFamily="34" charset="0"/>
                <a:cs typeface="Calibri" panose="020F0502020204030204" pitchFamily="34" charset="0"/>
              </a:rPr>
              <a:t>The documentation of certain bases or measures does not limit the recipient in the future from providing additional explanations or detailing additional measures taken.</a:t>
            </a:r>
          </a:p>
          <a:p>
            <a:pPr lvl="1"/>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74</a:t>
            </a:fld>
            <a:endParaRPr lang="en-US" dirty="0"/>
          </a:p>
        </p:txBody>
      </p:sp>
    </p:spTree>
    <p:extLst>
      <p:ext uri="{BB962C8B-B14F-4D97-AF65-F5344CB8AC3E}">
        <p14:creationId xmlns:p14="http://schemas.microsoft.com/office/powerpoint/2010/main" val="16323096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Records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make all </a:t>
            </a:r>
            <a:r>
              <a:rPr lang="en-US" u="sng" dirty="0">
                <a:latin typeface="Calibri" panose="020F0502020204030204" pitchFamily="34" charset="0"/>
                <a:cs typeface="Calibri" panose="020F0502020204030204" pitchFamily="34" charset="0"/>
              </a:rPr>
              <a:t>materials</a:t>
            </a:r>
            <a:r>
              <a:rPr lang="en-US" dirty="0">
                <a:latin typeface="Calibri" panose="020F0502020204030204" pitchFamily="34" charset="0"/>
                <a:cs typeface="Calibri" panose="020F0502020204030204" pitchFamily="34" charset="0"/>
              </a:rPr>
              <a:t> used to train Title IX Coordinators, investigators, decision-makers, and any person who facilitates an informal resolution process publicly available on its website, or if the recipient does not maintain a website, the recipient must make these materials available upon request for inspection by members of the public.</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The most recent materials used to train the Title IX Team should be posted.</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While seven year of materials need to be maintained, only most recent need to be posted.</a:t>
            </a:r>
          </a:p>
          <a:p>
            <a:pPr lvl="1">
              <a:buFont typeface="Wingdings" panose="05000000000000000000" pitchFamily="2" charset="2"/>
              <a:buChar char="q"/>
            </a:pPr>
            <a:r>
              <a:rPr lang="en-US" dirty="0">
                <a:latin typeface="Calibri" panose="020F0502020204030204" pitchFamily="34" charset="0"/>
                <a:cs typeface="Calibri" panose="020F0502020204030204" pitchFamily="34" charset="0"/>
              </a:rPr>
              <a:t>This requirement is not retroactive, so seven years starts August 14, 2020.</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75</a:t>
            </a:fld>
            <a:endParaRPr lang="en-US" dirty="0"/>
          </a:p>
        </p:txBody>
      </p:sp>
    </p:spTree>
    <p:extLst>
      <p:ext uri="{BB962C8B-B14F-4D97-AF65-F5344CB8AC3E}">
        <p14:creationId xmlns:p14="http://schemas.microsoft.com/office/powerpoint/2010/main" val="6230570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Retaliation</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implement a policy that no recipient or other person may intimidate, threaten, coerce, or discriminate against any individual for the purpose of interfering with any right or privilege secured by Title IX, or because the individual has made a report or complaint, testified, assisted, or participated or refused to participate in any manner in an investigation, proceeding, or hearing under Title IX. </a:t>
            </a:r>
          </a:p>
          <a:p>
            <a:pPr marL="0" indent="0">
              <a:buNone/>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Retaliation also includes intimidation, threats, coercion, or discrimination, including charges against an individual for code of conduct violations that do not involve sex discrimination or sexual harassment, but arise out of the same facts or circumstances as a report or complaint of sex discrimination, or a report or formal complaint of sexual harassment, </a:t>
            </a:r>
            <a:r>
              <a:rPr lang="en-US" i="1" dirty="0">
                <a:latin typeface="Calibri" panose="020F0502020204030204" pitchFamily="34" charset="0"/>
                <a:cs typeface="Calibri" panose="020F0502020204030204" pitchFamily="34" charset="0"/>
              </a:rPr>
              <a:t>for the purpose of interfering with any right or privilege secured by Title IX.</a:t>
            </a:r>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76</a:t>
            </a:fld>
            <a:endParaRPr lang="en-US" dirty="0"/>
          </a:p>
        </p:txBody>
      </p:sp>
    </p:spTree>
    <p:extLst>
      <p:ext uri="{BB962C8B-B14F-4D97-AF65-F5344CB8AC3E}">
        <p14:creationId xmlns:p14="http://schemas.microsoft.com/office/powerpoint/2010/main" val="3870093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Complaints alleging retaliation may be filed according to the grievance procedures for sex discrimination required to be adopted under § 106.8(c).</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exercise of rights protected under the First Amendment does not constitute retaliation.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Charging an individual with a code of conduct violation for making a materially false statement in bad faith in the course of a grievance proceeding does not constitute retaliation as long as a policy recognizes that determination regarding responsibility, alone, is not sufficient to conclude that any party made a materially false statement in bad faith.</a:t>
            </a:r>
          </a:p>
          <a:p>
            <a:endParaRPr lang="en-US" dirty="0"/>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77</a:t>
            </a:fld>
            <a:endParaRPr lang="en-US" dirty="0"/>
          </a:p>
        </p:txBody>
      </p:sp>
    </p:spTree>
    <p:extLst>
      <p:ext uri="{BB962C8B-B14F-4D97-AF65-F5344CB8AC3E}">
        <p14:creationId xmlns:p14="http://schemas.microsoft.com/office/powerpoint/2010/main" val="1409147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idx="1"/>
          </p:nvPr>
        </p:nvSpPr>
        <p:spPr>
          <a:xfrm>
            <a:off x="838200" y="1565910"/>
            <a:ext cx="10515600" cy="4490459"/>
          </a:xfrm>
        </p:spPr>
        <p:txBody>
          <a:bodyPr>
            <a:normAutofit lnSpcReduction="10000"/>
          </a:bodyPr>
          <a:lstStyle/>
          <a:p>
            <a:pPr>
              <a:buFont typeface="Wingdings" panose="05000000000000000000" pitchFamily="2" charset="2"/>
              <a:buChar char="q"/>
            </a:pPr>
            <a:r>
              <a:rPr lang="en-US" dirty="0">
                <a:latin typeface="Calibri" panose="020F0502020204030204" pitchFamily="34" charset="0"/>
                <a:cs typeface="Calibri" panose="020F0502020204030204" pitchFamily="34" charset="0"/>
              </a:rPr>
              <a:t>The Recipient must maintain the confidentiality of the identity of any individual who has made a report or complaint of sex discrimination, including any individual who has made a report or filed a formal complaint of sexual harassment, any complainant, any individual who has been reported to be the perpetrator of sex discrimination, any respondent, and any witness, except as may be permitted by the FERPA statute, 20 U.S.C. 1232g, or FERPA regulations, 34 CFR part 99, or as required by law, or to carry out the purposes of 34 CFR part 106, including the conduct of any investigation, hearing, or judicial proceeding arising thereunder. </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As a result, the recipient may ask all advisors to sign NDAs regarding the resolution process and any materials shared with advisors. </a:t>
            </a:r>
          </a:p>
        </p:txBody>
      </p:sp>
      <p:sp>
        <p:nvSpPr>
          <p:cNvPr id="4" name="Date Placeholder 3"/>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p:cNvSpPr>
            <a:spLocks noGrp="1"/>
          </p:cNvSpPr>
          <p:nvPr>
            <p:ph type="sldNum" sz="quarter" idx="12"/>
          </p:nvPr>
        </p:nvSpPr>
        <p:spPr/>
        <p:txBody>
          <a:bodyPr/>
          <a:lstStyle/>
          <a:p>
            <a:fld id="{32F95F9D-A417-9446-A6C6-E1FD9A8C6C9C}" type="slidenum">
              <a:rPr lang="en-US" smtClean="0"/>
              <a:t>78</a:t>
            </a:fld>
            <a:endParaRPr lang="en-US" dirty="0"/>
          </a:p>
        </p:txBody>
      </p:sp>
    </p:spTree>
    <p:extLst>
      <p:ext uri="{BB962C8B-B14F-4D97-AF65-F5344CB8AC3E}">
        <p14:creationId xmlns:p14="http://schemas.microsoft.com/office/powerpoint/2010/main" val="10416655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D326-499B-D945-ADCF-587B2CF10938}"/>
              </a:ext>
            </a:extLst>
          </p:cNvPr>
          <p:cNvSpPr>
            <a:spLocks noGrp="1"/>
          </p:cNvSpPr>
          <p:nvPr>
            <p:ph type="title"/>
          </p:nvPr>
        </p:nvSpPr>
        <p:spPr>
          <a:xfrm>
            <a:off x="831850" y="1709738"/>
            <a:ext cx="10515600" cy="3810952"/>
          </a:xfrm>
        </p:spPr>
        <p:txBody>
          <a:bodyPr>
            <a:normAutofit fontScale="90000"/>
          </a:bodyPr>
          <a:lstStyle/>
          <a:p>
            <a:r>
              <a:rPr lang="en-US" sz="1600" dirty="0"/>
              <a:t>LIMITED LICENSE AND COPYRIGHT. By purchasing, and/or receiving, and/or using ATIXA materials, you agree to accept this limited license and become a licensee of proprietary and copyrighted ATIXA-owned materials. The licensee accepts all terms and conditions of this license and agrees to abide by all provisions. No other rights are provided, and all other rights are reserved. These materials are proprietary and are licensed to the licensee only, for its use. This license permits the licensee to use the materials personally and/or internally to the licensee’s organization for training purposes, only. </a:t>
            </a:r>
            <a:br>
              <a:rPr lang="en-US" sz="1600" dirty="0"/>
            </a:br>
            <a:br>
              <a:rPr lang="en-US" sz="1600" dirty="0"/>
            </a:br>
            <a:r>
              <a:rPr lang="en-US" sz="1600" dirty="0"/>
              <a:t>These materials may be used to train Title IX personnel, and thus are subject to 34 CFR Part 106.45(b)(10), requiring all training materials to be posted publicly on a website. No public display, sharing, or publication of these materials by a licensee/purchaser is permitted by ATIXA. </a:t>
            </a:r>
            <a:br>
              <a:rPr lang="en-US" sz="1600" dirty="0"/>
            </a:br>
            <a:br>
              <a:rPr lang="en-US" sz="1600" dirty="0"/>
            </a:br>
            <a:r>
              <a:rPr lang="en-US" sz="1600" dirty="0"/>
              <a:t>You are not authorized to copy or adapt these materials without explicit written permission from ATIXA. No one may remove this license language from any version of ATIXA materials. Licensees will receive a link to their materials from ATIXA. That link, and that link only, may be posted to the licensee’s website for purposes of permitting public access of the materials for review/inspection, only. </a:t>
            </a:r>
            <a:br>
              <a:rPr lang="en-US" sz="1600" dirty="0"/>
            </a:br>
            <a:br>
              <a:rPr lang="en-US" sz="1600" dirty="0"/>
            </a:br>
            <a:r>
              <a:rPr lang="en-US" sz="1600" dirty="0"/>
              <a:t>Should any licensee post or permit someone to post these materials to a public website outside of the authorized materials link, ATIXA will send a letter instructing the licensee to immediately remove the content from the public website upon penalty of copyright violation. These materials may not be used for any commercial purpose except by ATIXA. </a:t>
            </a:r>
            <a:br>
              <a:rPr lang="en-US" sz="1600" dirty="0"/>
            </a:br>
            <a:r>
              <a:rPr lang="en-US" sz="1600" dirty="0"/>
              <a:t> </a:t>
            </a:r>
            <a:br>
              <a:rPr lang="en-US" sz="1600" dirty="0"/>
            </a:br>
            <a:endParaRPr lang="en-US" sz="1600" dirty="0"/>
          </a:p>
        </p:txBody>
      </p:sp>
      <p:sp>
        <p:nvSpPr>
          <p:cNvPr id="3" name="Text Placeholder 2">
            <a:extLst>
              <a:ext uri="{FF2B5EF4-FFF2-40B4-BE49-F238E27FC236}">
                <a16:creationId xmlns:a16="http://schemas.microsoft.com/office/drawing/2014/main" id="{3A76580C-E3E8-E14D-8626-BBB8D6D490F6}"/>
              </a:ext>
            </a:extLst>
          </p:cNvPr>
          <p:cNvSpPr>
            <a:spLocks noGrp="1"/>
          </p:cNvSpPr>
          <p:nvPr>
            <p:ph type="body" idx="1"/>
          </p:nvPr>
        </p:nvSpPr>
        <p:spPr/>
        <p:txBody>
          <a:bodyPr>
            <a:normAutofit/>
          </a:bodyPr>
          <a:lstStyle/>
          <a:p>
            <a:endParaRPr lang="en-US" dirty="0"/>
          </a:p>
          <a:p>
            <a:endParaRPr lang="en-US" dirty="0"/>
          </a:p>
        </p:txBody>
      </p:sp>
      <p:sp>
        <p:nvSpPr>
          <p:cNvPr id="4" name="Date Placeholder 3">
            <a:extLst>
              <a:ext uri="{FF2B5EF4-FFF2-40B4-BE49-F238E27FC236}">
                <a16:creationId xmlns:a16="http://schemas.microsoft.com/office/drawing/2014/main" id="{F2D37CF7-EB0A-8B43-8032-D5AB331D0260}"/>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B1510022-26BE-6649-8DD2-31B5E7D7A50D}"/>
              </a:ext>
            </a:extLst>
          </p:cNvPr>
          <p:cNvSpPr>
            <a:spLocks noGrp="1"/>
          </p:cNvSpPr>
          <p:nvPr>
            <p:ph type="ftr" sz="quarter" idx="11"/>
          </p:nvPr>
        </p:nvSpPr>
        <p:spPr/>
        <p:txBody>
          <a:bodyPr/>
          <a:lstStyle/>
          <a:p>
            <a:r>
              <a:rPr lang="en-US"/>
              <a:t>Find out more at www.atixa.org/r3/</a:t>
            </a:r>
          </a:p>
        </p:txBody>
      </p:sp>
      <p:sp>
        <p:nvSpPr>
          <p:cNvPr id="6" name="Slide Number Placeholder 5">
            <a:extLst>
              <a:ext uri="{FF2B5EF4-FFF2-40B4-BE49-F238E27FC236}">
                <a16:creationId xmlns:a16="http://schemas.microsoft.com/office/drawing/2014/main" id="{60B84414-F6B4-8E4C-8803-834888A1EC9A}"/>
              </a:ext>
            </a:extLst>
          </p:cNvPr>
          <p:cNvSpPr>
            <a:spLocks noGrp="1"/>
          </p:cNvSpPr>
          <p:nvPr>
            <p:ph type="sldNum" sz="quarter" idx="12"/>
          </p:nvPr>
        </p:nvSpPr>
        <p:spPr/>
        <p:txBody>
          <a:bodyPr/>
          <a:lstStyle/>
          <a:p>
            <a:fld id="{32F95F9D-A417-9446-A6C6-E1FD9A8C6C9C}" type="slidenum">
              <a:rPr lang="en-US" smtClean="0"/>
              <a:t>79</a:t>
            </a:fld>
            <a:endParaRPr lang="en-US"/>
          </a:p>
        </p:txBody>
      </p:sp>
    </p:spTree>
    <p:extLst>
      <p:ext uri="{BB962C8B-B14F-4D97-AF65-F5344CB8AC3E}">
        <p14:creationId xmlns:p14="http://schemas.microsoft.com/office/powerpoint/2010/main" val="199350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normAutofit/>
          </a:bodyPr>
          <a:lstStyle/>
          <a:p>
            <a:r>
              <a:rPr lang="en-US" dirty="0"/>
              <a:t>Institution-Appointed Advisor</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94624"/>
            <a:ext cx="10803673" cy="4461745"/>
          </a:xfrm>
        </p:spPr>
        <p:txBody>
          <a:bodyPr>
            <a:noAutofit/>
          </a:bodyPr>
          <a:lstStyle/>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Your advisee isn’t your “client”</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Privilege likely won’t attach</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If you are also an institutional mandated reporter, what happens if your employer asks you to disclose information that has been shared with you by your advisee?</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What are you going to do if your advisee asks you to do something you consider unethical, such as mislead or conceal evidence? </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You need an ethical code or strong personal/professional integrity to guide you.</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You can be called by the other party as a witness and asked about what you know.</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You may not like your advisee. </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You may not believe in your advisee’s cause.</a:t>
            </a:r>
          </a:p>
          <a:p>
            <a:pPr>
              <a:buFont typeface="Wingdings" panose="05000000000000000000" pitchFamily="2" charset="2"/>
              <a:buChar char="q"/>
            </a:pPr>
            <a:r>
              <a:rPr lang="en-US" sz="2200" dirty="0">
                <a:latin typeface="Calibri" panose="020F0502020204030204" pitchFamily="34" charset="0"/>
                <a:cs typeface="Calibri" panose="020F0502020204030204" pitchFamily="34" charset="0"/>
              </a:rPr>
              <a:t>You are not required to be aligned with your advisee, but if you aren’t, friction can result.</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8</a:t>
            </a:fld>
            <a:endParaRPr lang="en-US" dirty="0"/>
          </a:p>
        </p:txBody>
      </p:sp>
    </p:spTree>
    <p:extLst>
      <p:ext uri="{BB962C8B-B14F-4D97-AF65-F5344CB8AC3E}">
        <p14:creationId xmlns:p14="http://schemas.microsoft.com/office/powerpoint/2010/main" val="327175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3F57-1FA6-0E41-BD0A-DD73FCEA2C05}"/>
              </a:ext>
            </a:extLst>
          </p:cNvPr>
          <p:cNvSpPr>
            <a:spLocks noGrp="1"/>
          </p:cNvSpPr>
          <p:nvPr>
            <p:ph type="title"/>
          </p:nvPr>
        </p:nvSpPr>
        <p:spPr/>
        <p:txBody>
          <a:bodyPr/>
          <a:lstStyle/>
          <a:p>
            <a:r>
              <a:rPr lang="en-US" dirty="0"/>
              <a:t>Who Can Serve as an Advisor?</a:t>
            </a:r>
          </a:p>
        </p:txBody>
      </p:sp>
      <p:sp>
        <p:nvSpPr>
          <p:cNvPr id="3" name="Content Placeholder 2">
            <a:extLst>
              <a:ext uri="{FF2B5EF4-FFF2-40B4-BE49-F238E27FC236}">
                <a16:creationId xmlns:a16="http://schemas.microsoft.com/office/drawing/2014/main" id="{B25F55A3-A0F5-1143-9F40-B69799F2415B}"/>
              </a:ext>
            </a:extLst>
          </p:cNvPr>
          <p:cNvSpPr>
            <a:spLocks noGrp="1"/>
          </p:cNvSpPr>
          <p:nvPr>
            <p:ph idx="1"/>
          </p:nvPr>
        </p:nvSpPr>
        <p:spPr>
          <a:xfrm>
            <a:off x="838199" y="1594624"/>
            <a:ext cx="10803673" cy="4461745"/>
          </a:xfrm>
        </p:spPr>
        <p:txBody>
          <a:bodyPr>
            <a:noAutofit/>
          </a:bodyPr>
          <a:lstStyle/>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Friends, family, roommates, faculty members, college or school staff members, attorneys, etc.</a:t>
            </a:r>
          </a:p>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Institutional rules will determine if a party can have more than one advisor</a:t>
            </a:r>
          </a:p>
          <a:p>
            <a:pPr lvl="1">
              <a:buFont typeface="Wingdings" panose="05000000000000000000" pitchFamily="2" charset="2"/>
              <a:buChar char="q"/>
            </a:pPr>
            <a:r>
              <a:rPr lang="en-US" sz="2000" dirty="0">
                <a:latin typeface="Calibri" panose="020F0502020204030204" pitchFamily="34" charset="0"/>
                <a:cs typeface="Calibri" panose="020F0502020204030204" pitchFamily="34" charset="0"/>
              </a:rPr>
              <a:t>Comes up in union representation cases, or when a party wants an advisor and an emotional support person</a:t>
            </a:r>
          </a:p>
          <a:p>
            <a:pPr lvl="1">
              <a:buFont typeface="Wingdings" panose="05000000000000000000" pitchFamily="2" charset="2"/>
              <a:buChar char="q"/>
            </a:pPr>
            <a:r>
              <a:rPr lang="en-US" sz="2000" dirty="0">
                <a:latin typeface="Calibri" panose="020F0502020204030204" pitchFamily="34" charset="0"/>
                <a:cs typeface="Calibri" panose="020F0502020204030204" pitchFamily="34" charset="0"/>
              </a:rPr>
              <a:t>In K-12, the parties get an advisor and the right to also have parents/guardians participate.</a:t>
            </a:r>
          </a:p>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If more than one advisor is not permitted at a time, you can switch off with the second advisor, or the advisee can have one advisor outside the meeting, and one inside with them. </a:t>
            </a:r>
          </a:p>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If more than one advisor is permitted, all who advise a party must be advisors, not victim advocates or other roles. Of course, an advocate can function as an advisor. </a:t>
            </a:r>
          </a:p>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You can’t be an advisor on both sides of the same complaint</a:t>
            </a:r>
          </a:p>
          <a:p>
            <a:pPr>
              <a:buFont typeface="Wingdings" panose="05000000000000000000" pitchFamily="2" charset="2"/>
              <a:buChar char="q"/>
            </a:pPr>
            <a:r>
              <a:rPr lang="en-US" sz="2000" dirty="0">
                <a:latin typeface="Calibri" panose="020F0502020204030204" pitchFamily="34" charset="0"/>
                <a:cs typeface="Calibri" panose="020F0502020204030204" pitchFamily="34" charset="0"/>
              </a:rPr>
              <a:t>An advisor must be eligible and available, meaning that institutional or school employees can refuse serving as an advisor for any reason, and should definitely do so if it would place them in the position of a conflict of interest or commitment. </a:t>
            </a:r>
          </a:p>
        </p:txBody>
      </p:sp>
      <p:sp>
        <p:nvSpPr>
          <p:cNvPr id="4" name="Date Placeholder 3">
            <a:extLst>
              <a:ext uri="{FF2B5EF4-FFF2-40B4-BE49-F238E27FC236}">
                <a16:creationId xmlns:a16="http://schemas.microsoft.com/office/drawing/2014/main" id="{117EB81F-771C-F344-BBA2-725276C0306F}"/>
              </a:ext>
            </a:extLst>
          </p:cNvPr>
          <p:cNvSpPr>
            <a:spLocks noGrp="1"/>
          </p:cNvSpPr>
          <p:nvPr>
            <p:ph type="dt" sz="half" idx="10"/>
          </p:nvPr>
        </p:nvSpPr>
        <p:spPr/>
        <p:txBody>
          <a:bodyPr/>
          <a:lstStyle/>
          <a:p>
            <a:r>
              <a:rPr lang="en-US"/>
              <a:t>©2020 ATIXA: The Association of Title IX Administrators</a:t>
            </a:r>
            <a:endParaRPr lang="en-US" dirty="0"/>
          </a:p>
        </p:txBody>
      </p:sp>
      <p:sp>
        <p:nvSpPr>
          <p:cNvPr id="5" name="Footer Placeholder 4">
            <a:extLst>
              <a:ext uri="{FF2B5EF4-FFF2-40B4-BE49-F238E27FC236}">
                <a16:creationId xmlns:a16="http://schemas.microsoft.com/office/drawing/2014/main" id="{86665511-28CB-5F41-AC96-E4BABB3A4807}"/>
              </a:ext>
            </a:extLst>
          </p:cNvPr>
          <p:cNvSpPr>
            <a:spLocks noGrp="1"/>
          </p:cNvSpPr>
          <p:nvPr>
            <p:ph type="ftr" sz="quarter" idx="11"/>
          </p:nvPr>
        </p:nvSpPr>
        <p:spPr/>
        <p:txBody>
          <a:bodyPr/>
          <a:lstStyle/>
          <a:p>
            <a:r>
              <a:rPr lang="en-US">
                <a:solidFill>
                  <a:schemeClr val="tx1">
                    <a:lumMod val="75000"/>
                    <a:lumOff val="25000"/>
                  </a:schemeClr>
                </a:solidFill>
              </a:rPr>
              <a:t>Find out more at </a:t>
            </a:r>
            <a:r>
              <a:rPr lang="en-US">
                <a:solidFill>
                  <a:srgbClr val="EC291E"/>
                </a:solidFill>
              </a:rPr>
              <a:t>www.atixa.org/r3/</a:t>
            </a:r>
            <a:endParaRPr lang="en-US" dirty="0">
              <a:solidFill>
                <a:srgbClr val="EC291E"/>
              </a:solidFill>
            </a:endParaRPr>
          </a:p>
        </p:txBody>
      </p:sp>
      <p:sp>
        <p:nvSpPr>
          <p:cNvPr id="6" name="Slide Number Placeholder 5">
            <a:extLst>
              <a:ext uri="{FF2B5EF4-FFF2-40B4-BE49-F238E27FC236}">
                <a16:creationId xmlns:a16="http://schemas.microsoft.com/office/drawing/2014/main" id="{01216501-D366-3F42-962E-3ED9B53D34CA}"/>
              </a:ext>
            </a:extLst>
          </p:cNvPr>
          <p:cNvSpPr>
            <a:spLocks noGrp="1"/>
          </p:cNvSpPr>
          <p:nvPr>
            <p:ph type="sldNum" sz="quarter" idx="12"/>
          </p:nvPr>
        </p:nvSpPr>
        <p:spPr/>
        <p:txBody>
          <a:bodyPr/>
          <a:lstStyle/>
          <a:p>
            <a:fld id="{32F95F9D-A417-9446-A6C6-E1FD9A8C6C9C}" type="slidenum">
              <a:rPr lang="en-US" smtClean="0"/>
              <a:t>9</a:t>
            </a:fld>
            <a:endParaRPr lang="en-US" dirty="0"/>
          </a:p>
        </p:txBody>
      </p:sp>
    </p:spTree>
    <p:extLst>
      <p:ext uri="{BB962C8B-B14F-4D97-AF65-F5344CB8AC3E}">
        <p14:creationId xmlns:p14="http://schemas.microsoft.com/office/powerpoint/2010/main" val="2081764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{1768C761-A2FC-B94B-ADD9-C19D2C72CC47}tf10001061</Template>
  <TotalTime>9239</TotalTime>
  <Words>10369</Words>
  <Application>Microsoft Office PowerPoint</Application>
  <PresentationFormat>Widescreen</PresentationFormat>
  <Paragraphs>715</Paragraphs>
  <Slides>79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Athelas Regular</vt:lpstr>
      <vt:lpstr>Calibri</vt:lpstr>
      <vt:lpstr>Tw Cen MT</vt:lpstr>
      <vt:lpstr>Wingdings</vt:lpstr>
      <vt:lpstr>Office Theme</vt:lpstr>
      <vt:lpstr>PowerPoint Presentation</vt:lpstr>
      <vt:lpstr>Overview</vt:lpstr>
      <vt:lpstr>Title IX </vt:lpstr>
      <vt:lpstr>MODULE ONE</vt:lpstr>
      <vt:lpstr>Advisor of Choice</vt:lpstr>
      <vt:lpstr>Advisor of Choice</vt:lpstr>
      <vt:lpstr>What is the Role of the Advisor?</vt:lpstr>
      <vt:lpstr>Institution-Appointed Advisor</vt:lpstr>
      <vt:lpstr>Who Can Serve as an Advisor?</vt:lpstr>
      <vt:lpstr>What is Expected of the Advisor?</vt:lpstr>
      <vt:lpstr>Risks to Being an Advisor?</vt:lpstr>
      <vt:lpstr>The Advisor in K-12 Settings</vt:lpstr>
      <vt:lpstr>Limitations on the Role of the Attorney-Advisor</vt:lpstr>
      <vt:lpstr>Limitations on the Role of the Attorney-Advisor</vt:lpstr>
      <vt:lpstr>The Rights of the Advisee</vt:lpstr>
      <vt:lpstr>Who’s Who in the Title IX Process?</vt:lpstr>
      <vt:lpstr>Supportive Measures</vt:lpstr>
      <vt:lpstr>Supportive Measures</vt:lpstr>
      <vt:lpstr>Supportive Measures</vt:lpstr>
      <vt:lpstr>Response to Sexual Harassment</vt:lpstr>
      <vt:lpstr>Response to Sexual Harassment</vt:lpstr>
      <vt:lpstr>Emergency Removal</vt:lpstr>
      <vt:lpstr>Employee Administrative Leave</vt:lpstr>
      <vt:lpstr>Training Minimums</vt:lpstr>
      <vt:lpstr>Training</vt:lpstr>
      <vt:lpstr>Promptness</vt:lpstr>
      <vt:lpstr>Sanctions</vt:lpstr>
      <vt:lpstr>Standard of Proof</vt:lpstr>
      <vt:lpstr>Understanding Evidence Thresholds</vt:lpstr>
      <vt:lpstr>Privileged Information</vt:lpstr>
      <vt:lpstr>Notice to Parties</vt:lpstr>
      <vt:lpstr>Notice to Parties</vt:lpstr>
      <vt:lpstr>Mandatory Dismissal (Four Grounds)</vt:lpstr>
      <vt:lpstr>Discretionary or Permissive Dismissal</vt:lpstr>
      <vt:lpstr>Notice of Dismissal</vt:lpstr>
      <vt:lpstr>Consolidation of Formal Complaints</vt:lpstr>
      <vt:lpstr>Fairness and Due Process</vt:lpstr>
      <vt:lpstr>MODULE TWO</vt:lpstr>
      <vt:lpstr>Pre-Hearing Steps</vt:lpstr>
      <vt:lpstr>Intake to Investigation</vt:lpstr>
      <vt:lpstr>Investigation</vt:lpstr>
      <vt:lpstr>Investigation Report</vt:lpstr>
      <vt:lpstr>Party Access to Evidence/Report</vt:lpstr>
      <vt:lpstr>Pre-Hearing Interactions with the Investigator(s)</vt:lpstr>
      <vt:lpstr>Final Investigation Report</vt:lpstr>
      <vt:lpstr>Pre-Hearing Interactions with the Panel, Chair, or Decision-maker</vt:lpstr>
      <vt:lpstr>Informal Resolution</vt:lpstr>
      <vt:lpstr>Informal Resolution</vt:lpstr>
      <vt:lpstr>Requirements of Informal Resolution Options</vt:lpstr>
      <vt:lpstr>MODULE THREE</vt:lpstr>
      <vt:lpstr>Live Hearings</vt:lpstr>
      <vt:lpstr>Provision of an Advisor</vt:lpstr>
      <vt:lpstr>Hearing Technology</vt:lpstr>
      <vt:lpstr>Questioning &amp; Cross-Examination</vt:lpstr>
      <vt:lpstr>Questioning &amp; Cross-Examination</vt:lpstr>
      <vt:lpstr>Questioning &amp; Cross-Examination</vt:lpstr>
      <vt:lpstr>Questioning &amp; Cross-Examination</vt:lpstr>
      <vt:lpstr>Questioning &amp; Cross-Examination</vt:lpstr>
      <vt:lpstr>Questioning &amp; Cross-Examination</vt:lpstr>
      <vt:lpstr>Questioning &amp; Cross-Examination</vt:lpstr>
      <vt:lpstr>Prior Sexual History</vt:lpstr>
      <vt:lpstr>Formal Resolution for K-12 Schools and Other Recipients</vt:lpstr>
      <vt:lpstr>Determination of Responsibility</vt:lpstr>
      <vt:lpstr>Written Determinations</vt:lpstr>
      <vt:lpstr>MODULE FOUR</vt:lpstr>
      <vt:lpstr>Appeals</vt:lpstr>
      <vt:lpstr>Appeals</vt:lpstr>
      <vt:lpstr>Appeals</vt:lpstr>
      <vt:lpstr>Neutrality, Conflict of Interest, and Objectivity</vt:lpstr>
      <vt:lpstr>Bias</vt:lpstr>
      <vt:lpstr>Conflict of Interest</vt:lpstr>
      <vt:lpstr>Bias</vt:lpstr>
      <vt:lpstr>Record Keeping</vt:lpstr>
      <vt:lpstr>Record Keeping</vt:lpstr>
      <vt:lpstr>Training Records</vt:lpstr>
      <vt:lpstr>Retaliation</vt:lpstr>
      <vt:lpstr>Retaliation</vt:lpstr>
      <vt:lpstr>“Confidentiality”</vt:lpstr>
      <vt:lpstr>LIMITED LICENSE AND COPYRIGHT. By purchasing, and/or receiving, and/or using ATIXA materials, you agree to accept this limited license and become a licensee of proprietary and copyrighted ATIXA-owned materials. The licensee accepts all terms and conditions of this license and agrees to abide by all provisions. No other rights are provided, and all other rights are reserved. These materials are proprietary and are licensed to the licensee only, for its use. This license permits the licensee to use the materials personally and/or internally to the licensee’s organization for training purposes, only.   These materials may be used to train Title IX personnel, and thus are subject to 34 CFR Part 106.45(b)(10), requiring all training materials to be posted publicly on a website. No public display, sharing, or publication of these materials by a licensee/purchaser is permitted by ATIXA.   You are not authorized to copy or adapt these materials without explicit written permission from ATIXA. No one may remove this license language from any version of ATIXA materials. Licensees will receive a link to their materials from ATIXA. That link, and that link only, may be posted to the licensee’s website for purposes of permitting public access of the materials for review/inspection, only.   Should any licensee post or permit someone to post these materials to a public website outside of the authorized materials link, ATIXA will send a letter instructing the licensee to immediately remove the content from the public website upon penalty of copyright violation. These materials may not be used for any commercial purpose except by ATIXA.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Wyatt McCoach</dc:creator>
  <cp:lastModifiedBy>Sean Cooke</cp:lastModifiedBy>
  <cp:revision>127</cp:revision>
  <cp:lastPrinted>2020-09-15T13:13:39Z</cp:lastPrinted>
  <dcterms:created xsi:type="dcterms:W3CDTF">2020-05-08T15:41:31Z</dcterms:created>
  <dcterms:modified xsi:type="dcterms:W3CDTF">2020-12-09T21:28:59Z</dcterms:modified>
</cp:coreProperties>
</file>